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59" r:id="rId22"/>
    <p:sldId id="291" r:id="rId23"/>
    <p:sldId id="292" r:id="rId24"/>
    <p:sldId id="293" r:id="rId25"/>
    <p:sldId id="294" r:id="rId26"/>
    <p:sldId id="260" r:id="rId27"/>
    <p:sldId id="295" r:id="rId28"/>
    <p:sldId id="296" r:id="rId29"/>
    <p:sldId id="297" r:id="rId30"/>
    <p:sldId id="298" r:id="rId31"/>
    <p:sldId id="300" r:id="rId32"/>
    <p:sldId id="302" r:id="rId33"/>
    <p:sldId id="301" r:id="rId34"/>
    <p:sldId id="303" r:id="rId35"/>
    <p:sldId id="304" r:id="rId36"/>
    <p:sldId id="305" r:id="rId37"/>
    <p:sldId id="307" r:id="rId38"/>
    <p:sldId id="308" r:id="rId39"/>
    <p:sldId id="309" r:id="rId40"/>
    <p:sldId id="310" r:id="rId41"/>
    <p:sldId id="311" r:id="rId42"/>
    <p:sldId id="299" r:id="rId43"/>
    <p:sldId id="325" r:id="rId44"/>
    <p:sldId id="306" r:id="rId45"/>
    <p:sldId id="324" r:id="rId46"/>
    <p:sldId id="313" r:id="rId47"/>
    <p:sldId id="323" r:id="rId48"/>
    <p:sldId id="317" r:id="rId49"/>
    <p:sldId id="321" r:id="rId50"/>
    <p:sldId id="320" r:id="rId51"/>
    <p:sldId id="322" r:id="rId52"/>
    <p:sldId id="319" r:id="rId53"/>
    <p:sldId id="318" r:id="rId54"/>
    <p:sldId id="314" r:id="rId55"/>
    <p:sldId id="315" r:id="rId56"/>
    <p:sldId id="316" r:id="rId57"/>
    <p:sldId id="31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1278A2A-BA20-4C12-89B1-3EC56C1FEA36}" type="datetimeFigureOut">
              <a:rPr lang="en-US" smtClean="0"/>
              <a:pPr/>
              <a:t>11/22/2015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75C8164-25B2-4134-A131-33C2395B6BE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PEMROGRAMAN GRAFIS JAVA 2D</a:t>
            </a:r>
            <a:r>
              <a:rPr lang="id-ID" dirty="0" smtClean="0"/>
              <a:t> New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Agus</a:t>
            </a:r>
            <a:r>
              <a:rPr lang="en-US" dirty="0" smtClean="0"/>
              <a:t> </a:t>
            </a:r>
            <a:r>
              <a:rPr lang="en-US" dirty="0" err="1" smtClean="0"/>
              <a:t>darmawan</a:t>
            </a:r>
            <a:r>
              <a:rPr lang="en-US" dirty="0" smtClean="0"/>
              <a:t> </a:t>
            </a:r>
            <a:r>
              <a:rPr lang="id-ID" dirty="0" smtClean="0"/>
              <a:t>M</a:t>
            </a:r>
            <a:r>
              <a:rPr lang="en-US" dirty="0" smtClean="0"/>
              <a:t>.</a:t>
            </a:r>
            <a:r>
              <a:rPr lang="en-US" dirty="0" err="1" smtClean="0"/>
              <a:t>kom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CubicCurve2D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457200" y="1066800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 smtClean="0"/>
              <a:t>import java.awt.*;</a:t>
            </a:r>
          </a:p>
          <a:p>
            <a:r>
              <a:rPr lang="id-ID" sz="1600" dirty="0" smtClean="0"/>
              <a:t>import javax.swing.*;</a:t>
            </a:r>
          </a:p>
          <a:p>
            <a:r>
              <a:rPr lang="id-ID" sz="1600" dirty="0" smtClean="0"/>
              <a:t>import java.awt.geom.*;</a:t>
            </a:r>
          </a:p>
          <a:p>
            <a:r>
              <a:rPr lang="id-ID" sz="1600" dirty="0" smtClean="0"/>
              <a:t> public class BasicSample2D extends JPanel{</a:t>
            </a:r>
          </a:p>
          <a:p>
            <a:r>
              <a:rPr lang="id-ID" sz="1600" dirty="0" smtClean="0"/>
              <a:t>    public static void main(String[] args){</a:t>
            </a:r>
          </a:p>
          <a:p>
            <a:r>
              <a:rPr lang="id-ID" sz="1600" dirty="0" smtClean="0"/>
              <a:t>       JFrame f = new JFrame("Basic Sample 2D");</a:t>
            </a:r>
          </a:p>
          <a:p>
            <a:r>
              <a:rPr lang="id-ID" sz="1600" dirty="0" smtClean="0"/>
              <a:t>       BasicSample2D bs = new BasicSample2D();</a:t>
            </a:r>
          </a:p>
          <a:p>
            <a:r>
              <a:rPr lang="id-ID" sz="1600" dirty="0" smtClean="0"/>
              <a:t>       f.getContentPane().add("Center",bs);</a:t>
            </a:r>
          </a:p>
          <a:p>
            <a:r>
              <a:rPr lang="id-ID" sz="1600" dirty="0" smtClean="0"/>
              <a:t>       f.pack();</a:t>
            </a:r>
          </a:p>
          <a:p>
            <a:r>
              <a:rPr lang="id-ID" sz="1600" dirty="0" smtClean="0"/>
              <a:t>       f.setSize(new Dimension(200,200));</a:t>
            </a:r>
          </a:p>
          <a:p>
            <a:r>
              <a:rPr lang="id-ID" sz="1600" dirty="0" smtClean="0"/>
              <a:t>       f.setVisible(true);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    public void paintComponent(Graphics g){</a:t>
            </a:r>
          </a:p>
          <a:p>
            <a:r>
              <a:rPr lang="id-ID" sz="1600" dirty="0" smtClean="0"/>
              <a:t>        // Cast Graphics to Graphics2D</a:t>
            </a:r>
          </a:p>
          <a:p>
            <a:r>
              <a:rPr lang="id-ID" sz="1600" dirty="0" smtClean="0"/>
              <a:t>    Graphics2D g2d = (Graphics2D)g;</a:t>
            </a:r>
          </a:p>
          <a:p>
            <a:r>
              <a:rPr lang="id-ID" sz="1600" dirty="0" smtClean="0"/>
              <a:t>        </a:t>
            </a:r>
          </a:p>
          <a:p>
            <a:r>
              <a:rPr lang="id-ID" sz="1600" dirty="0" smtClean="0"/>
              <a:t>    Shape s = new CubicCurve2D.Double(0,0,25,50,50,0,100, 50);</a:t>
            </a:r>
          </a:p>
          <a:p>
            <a:r>
              <a:rPr lang="id-ID" sz="1600" dirty="0" smtClean="0"/>
              <a:t>    g2d.draw(s); // outline</a:t>
            </a:r>
          </a:p>
          <a:p>
            <a:r>
              <a:rPr lang="id-ID" sz="1600" dirty="0" smtClean="0"/>
              <a:t>    //g2d.fill(s); // solid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}</a:t>
            </a:r>
            <a:endParaRPr lang="id-ID" sz="16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6858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Rectangle2D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38913" name="Rectangle 1"/>
          <p:cNvSpPr>
            <a:spLocks noChangeArrowheads="1"/>
          </p:cNvSpPr>
          <p:nvPr/>
        </p:nvSpPr>
        <p:spPr bwMode="auto">
          <a:xfrm>
            <a:off x="-838200" y="762000"/>
            <a:ext cx="9982200" cy="4077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91856" tIns="812544" rIns="787152" bIns="1777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15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Rectangle2D  mendefinisikan  bentuk  segi empat,  didefinisikan  dengan  sebuah  titik ujung  pertama  dan  panjang  dan  lebar  dari  bentuk  segi  empat  tersebut.  Bentuk  ini diciptakan dengan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constructor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Rectangle2D ri = new Rectangle(x0,y0,length,width);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itchFamily="49" charset="0"/>
              <a:ea typeface="Times New Roman" pitchFamily="18" charset="0"/>
              <a:cs typeface="Courier New" pitchFamily="49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/>
            </a:r>
            <a:b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</a:b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Rectangle2D rd = new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Rectangle2D.Double(x0.0,y0.0,length.0,width.0);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Rectangle2D rf = new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Rectangle2D.Float((x0)f,(y0)f,(length)f,(width)f);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Rectangle2D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609600" y="1066800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 smtClean="0"/>
              <a:t>import java.awt.*;</a:t>
            </a:r>
          </a:p>
          <a:p>
            <a:r>
              <a:rPr lang="id-ID" sz="1600" dirty="0" smtClean="0"/>
              <a:t>import javax.swing.*;</a:t>
            </a:r>
          </a:p>
          <a:p>
            <a:r>
              <a:rPr lang="id-ID" sz="1600" dirty="0" smtClean="0"/>
              <a:t>import java.awt.geom.*;</a:t>
            </a:r>
          </a:p>
          <a:p>
            <a:r>
              <a:rPr lang="id-ID" sz="1600" dirty="0" smtClean="0"/>
              <a:t> public class BasicSample2D extends JPanel{</a:t>
            </a:r>
          </a:p>
          <a:p>
            <a:r>
              <a:rPr lang="id-ID" sz="1600" dirty="0" smtClean="0"/>
              <a:t>    public static void main(String[] args){</a:t>
            </a:r>
          </a:p>
          <a:p>
            <a:r>
              <a:rPr lang="id-ID" sz="1600" dirty="0" smtClean="0"/>
              <a:t>       JFrame f = new JFrame("Basic Sample 2D");</a:t>
            </a:r>
          </a:p>
          <a:p>
            <a:r>
              <a:rPr lang="id-ID" sz="1600" dirty="0" smtClean="0"/>
              <a:t>       BasicSample2D bs = new BasicSample2D();</a:t>
            </a:r>
          </a:p>
          <a:p>
            <a:r>
              <a:rPr lang="id-ID" sz="1600" dirty="0" smtClean="0"/>
              <a:t>       f.getContentPane().add("Center",bs);</a:t>
            </a:r>
          </a:p>
          <a:p>
            <a:r>
              <a:rPr lang="id-ID" sz="1600" dirty="0" smtClean="0"/>
              <a:t>       f.pack();</a:t>
            </a:r>
          </a:p>
          <a:p>
            <a:r>
              <a:rPr lang="id-ID" sz="1600" dirty="0" smtClean="0"/>
              <a:t>       f.setSize(new Dimension(200,200));</a:t>
            </a:r>
          </a:p>
          <a:p>
            <a:r>
              <a:rPr lang="id-ID" sz="1600" dirty="0" smtClean="0"/>
              <a:t>       f.setVisible(true);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    public void paintComponent(Graphics g){</a:t>
            </a:r>
          </a:p>
          <a:p>
            <a:r>
              <a:rPr lang="id-ID" sz="1600" dirty="0" smtClean="0"/>
              <a:t>        // Cast Graphics to Graphics2D</a:t>
            </a:r>
          </a:p>
          <a:p>
            <a:r>
              <a:rPr lang="id-ID" sz="1600" dirty="0" smtClean="0"/>
              <a:t>    Graphics2D g2d = (Graphics2D)g;</a:t>
            </a:r>
          </a:p>
          <a:p>
            <a:r>
              <a:rPr lang="id-ID" sz="1600" dirty="0" smtClean="0"/>
              <a:t>        </a:t>
            </a:r>
          </a:p>
          <a:p>
            <a:r>
              <a:rPr lang="id-ID" sz="1600" dirty="0" smtClean="0"/>
              <a:t>    Shape s = new Rectangle2D.Double(0,0,100, 50);</a:t>
            </a:r>
          </a:p>
          <a:p>
            <a:r>
              <a:rPr lang="id-ID" sz="1600" dirty="0" smtClean="0"/>
              <a:t>    g2d.draw(s); // outline</a:t>
            </a:r>
          </a:p>
          <a:p>
            <a:r>
              <a:rPr lang="id-ID" sz="1600" dirty="0" smtClean="0"/>
              <a:t>    //g2d.fill(s); // solid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}</a:t>
            </a:r>
            <a:endParaRPr lang="id-ID" sz="16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8382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RoundRectangle2D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40961" name="Rectangle 1"/>
          <p:cNvSpPr>
            <a:spLocks noChangeArrowheads="1"/>
          </p:cNvSpPr>
          <p:nvPr/>
        </p:nvSpPr>
        <p:spPr bwMode="auto">
          <a:xfrm>
            <a:off x="304800" y="1447800"/>
            <a:ext cx="80772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15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RoundRectangle2D    mendefinisikan   bentuk   segi   empat   dengan   bentuk   ujung membulat. Dua parameter tambahan dari Rectangle2D menspesifikasikan lebar dan tinggi bentuk  membulat  tersebut.  Sebagai  contoh,  </a:t>
            </a:r>
            <a:r>
              <a:rPr kumimoji="0" lang="id-ID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constructor  </a:t>
            </a:r>
            <a:r>
              <a:rPr kumimoji="0" lang="id-ID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berikut  menciptakan  bentuk </a:t>
            </a:r>
            <a:r>
              <a:rPr kumimoji="0" lang="id-ID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round rectangle </a:t>
            </a:r>
            <a:r>
              <a:rPr kumimoji="0" lang="id-ID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dengan dimensi 5x5:</a:t>
            </a:r>
            <a:endParaRPr kumimoji="0" lang="id-ID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4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RoundRectangle2D rrect = new</a:t>
            </a:r>
            <a:endParaRPr kumimoji="0" lang="id-ID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indent="2159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id-ID" sz="24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RoundRectangle2D.Double(</a:t>
            </a:r>
            <a:r>
              <a:rPr lang="id-ID" sz="2400" dirty="0" smtClean="0">
                <a:solidFill>
                  <a:srgbClr val="6F2F9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x0,y0,length,width</a:t>
            </a:r>
            <a:r>
              <a:rPr kumimoji="0" lang="id-ID" sz="24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,sudut1,sudut2);</a:t>
            </a:r>
            <a:endParaRPr kumimoji="0" lang="id-ID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RoundRectangle2D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609600" y="1143000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 smtClean="0"/>
              <a:t>import java.awt.*;</a:t>
            </a:r>
          </a:p>
          <a:p>
            <a:r>
              <a:rPr lang="id-ID" sz="1600" dirty="0" smtClean="0"/>
              <a:t>import javax.swing.*;</a:t>
            </a:r>
          </a:p>
          <a:p>
            <a:r>
              <a:rPr lang="id-ID" sz="1600" dirty="0" smtClean="0"/>
              <a:t>import java.awt.geom.*;</a:t>
            </a:r>
          </a:p>
          <a:p>
            <a:r>
              <a:rPr lang="id-ID" sz="1600" dirty="0" smtClean="0"/>
              <a:t> public class BasicSample2D extends JPanel{</a:t>
            </a:r>
          </a:p>
          <a:p>
            <a:r>
              <a:rPr lang="id-ID" sz="1600" dirty="0" smtClean="0"/>
              <a:t>    public static void main(String[] args){</a:t>
            </a:r>
          </a:p>
          <a:p>
            <a:r>
              <a:rPr lang="id-ID" sz="1600" dirty="0" smtClean="0"/>
              <a:t>       JFrame f = new JFrame("Basic Sample 2D");</a:t>
            </a:r>
          </a:p>
          <a:p>
            <a:r>
              <a:rPr lang="id-ID" sz="1600" dirty="0" smtClean="0"/>
              <a:t>       BasicSample2D bs = new BasicSample2D();</a:t>
            </a:r>
          </a:p>
          <a:p>
            <a:r>
              <a:rPr lang="id-ID" sz="1600" dirty="0" smtClean="0"/>
              <a:t>       f.getContentPane().add("Center",bs);</a:t>
            </a:r>
          </a:p>
          <a:p>
            <a:r>
              <a:rPr lang="id-ID" sz="1600" dirty="0" smtClean="0"/>
              <a:t>       f.pack();</a:t>
            </a:r>
          </a:p>
          <a:p>
            <a:r>
              <a:rPr lang="id-ID" sz="1600" dirty="0" smtClean="0"/>
              <a:t>       f.setSize(new Dimension(200,200));</a:t>
            </a:r>
          </a:p>
          <a:p>
            <a:r>
              <a:rPr lang="id-ID" sz="1600" dirty="0" smtClean="0"/>
              <a:t>       f.setVisible(true);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    public void paintComponent(Graphics g){</a:t>
            </a:r>
          </a:p>
          <a:p>
            <a:r>
              <a:rPr lang="id-ID" sz="1600" dirty="0" smtClean="0"/>
              <a:t>        // Cast Graphics to Graphics2D</a:t>
            </a:r>
          </a:p>
          <a:p>
            <a:r>
              <a:rPr lang="id-ID" sz="1600" dirty="0" smtClean="0"/>
              <a:t>    Graphics2D g2d = (Graphics2D)g;</a:t>
            </a:r>
          </a:p>
          <a:p>
            <a:r>
              <a:rPr lang="id-ID" sz="1600" dirty="0" smtClean="0"/>
              <a:t>        </a:t>
            </a:r>
          </a:p>
          <a:p>
            <a:r>
              <a:rPr lang="id-ID" sz="1600" dirty="0" smtClean="0"/>
              <a:t>    Shape s = new RoundRectangle2D.Double(20,30,100,80,5,5);</a:t>
            </a:r>
          </a:p>
          <a:p>
            <a:r>
              <a:rPr lang="id-ID" sz="1600" dirty="0" smtClean="0"/>
              <a:t>    g2d.draw(s); // outline</a:t>
            </a:r>
          </a:p>
          <a:p>
            <a:r>
              <a:rPr lang="id-ID" sz="1600" dirty="0" smtClean="0"/>
              <a:t>    //g2d.fill(s); // solid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}</a:t>
            </a:r>
            <a:endParaRPr lang="id-ID" sz="16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2192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Ellipse2D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304800" y="1143000"/>
            <a:ext cx="84582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15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Ellipse2D mendefinisikan bentuk elips penuh dengan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constructor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Ellipse2D ellipse = new Ellipse2D.Float((xup)f,(yup)f,(xbr)f,(ybr)f);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Empat parameter dari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constructor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tersebut mendefinisikan koordinat titik kiri atas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(up=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upper left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dan kanan bawah (br=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bottom right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dari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boundary box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elips tersebut.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3429000"/>
            <a:ext cx="2514600" cy="1734756"/>
          </a:xfrm>
          <a:prstGeom prst="rect">
            <a:avLst/>
          </a:prstGeom>
          <a:noFill/>
        </p:spPr>
      </p:pic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1295400" y="5486400"/>
            <a:ext cx="5791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Gambar 3.4 Elips dengan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boundary box-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nya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Ellipse2D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533400" y="1143000"/>
            <a:ext cx="4572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 smtClean="0"/>
              <a:t>import java.awt.*;</a:t>
            </a:r>
          </a:p>
          <a:p>
            <a:r>
              <a:rPr lang="id-ID" sz="1600" dirty="0" smtClean="0"/>
              <a:t>import javax.swing.*;</a:t>
            </a:r>
          </a:p>
          <a:p>
            <a:r>
              <a:rPr lang="id-ID" sz="1600" dirty="0" smtClean="0"/>
              <a:t>import java.awt.geom.*;</a:t>
            </a:r>
          </a:p>
          <a:p>
            <a:r>
              <a:rPr lang="id-ID" sz="1600" dirty="0" smtClean="0"/>
              <a:t> public class BasicSample2D extends JPanel{</a:t>
            </a:r>
          </a:p>
          <a:p>
            <a:r>
              <a:rPr lang="id-ID" sz="1600" dirty="0" smtClean="0"/>
              <a:t>    public static void main(String[] args){</a:t>
            </a:r>
          </a:p>
          <a:p>
            <a:r>
              <a:rPr lang="id-ID" sz="1600" dirty="0" smtClean="0"/>
              <a:t>       JFrame f = new JFrame("Basic Sample 2D");</a:t>
            </a:r>
          </a:p>
          <a:p>
            <a:r>
              <a:rPr lang="id-ID" sz="1600" dirty="0" smtClean="0"/>
              <a:t>       BasicSample2D bs = new BasicSample2D();</a:t>
            </a:r>
          </a:p>
          <a:p>
            <a:r>
              <a:rPr lang="id-ID" sz="1600" dirty="0" smtClean="0"/>
              <a:t>       f.getContentPane().add("Center",bs);</a:t>
            </a:r>
          </a:p>
          <a:p>
            <a:r>
              <a:rPr lang="id-ID" sz="1600" dirty="0" smtClean="0"/>
              <a:t>       f.pack();</a:t>
            </a:r>
          </a:p>
          <a:p>
            <a:r>
              <a:rPr lang="id-ID" sz="1600" dirty="0" smtClean="0"/>
              <a:t>       f.setSize(new Dimension(200,200));</a:t>
            </a:r>
          </a:p>
          <a:p>
            <a:r>
              <a:rPr lang="id-ID" sz="1600" dirty="0" smtClean="0"/>
              <a:t>       f.setVisible(true);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    public void paintComponent(Graphics g){</a:t>
            </a:r>
          </a:p>
          <a:p>
            <a:r>
              <a:rPr lang="id-ID" sz="1600" dirty="0" smtClean="0"/>
              <a:t>        // Cast Graphics to Graphics2D</a:t>
            </a:r>
          </a:p>
          <a:p>
            <a:r>
              <a:rPr lang="id-ID" sz="1600" dirty="0" smtClean="0"/>
              <a:t>    Graphics2D g2d = (Graphics2D)g;</a:t>
            </a:r>
          </a:p>
          <a:p>
            <a:r>
              <a:rPr lang="id-ID" sz="1600" dirty="0" smtClean="0"/>
              <a:t>        </a:t>
            </a:r>
          </a:p>
          <a:p>
            <a:r>
              <a:rPr lang="id-ID" sz="1600" dirty="0" smtClean="0"/>
              <a:t>    Shape s = new Ellipse2D.Double(20,30,100,80);</a:t>
            </a:r>
          </a:p>
          <a:p>
            <a:r>
              <a:rPr lang="id-ID" sz="1600" dirty="0" smtClean="0"/>
              <a:t>    g2d.draw(s); // outline</a:t>
            </a:r>
          </a:p>
          <a:p>
            <a:r>
              <a:rPr lang="id-ID" sz="1600" dirty="0" smtClean="0"/>
              <a:t>    //g2d.fill(s); // solid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}</a:t>
            </a:r>
            <a:endParaRPr lang="id-ID" sz="1600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990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Arc2D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457200" y="1219200"/>
            <a:ext cx="77724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Arc2D mendefinisikan bentuk busur elips dengan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constructor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Arc2D arc = new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Arc2D.Float((xup)f,(yup)f,(xbr)f,(ybr)f,(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alibri" pitchFamily="34" charset="0"/>
                <a:ea typeface="Times New Roman" pitchFamily="18" charset="0"/>
                <a:cs typeface="Cambria Math" pitchFamily="18" charset="0"/>
              </a:rPr>
              <a:t>Ɵ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1)f,(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alibri" pitchFamily="34" charset="0"/>
                <a:ea typeface="Times New Roman" pitchFamily="18" charset="0"/>
                <a:cs typeface="Cambria Math" pitchFamily="18" charset="0"/>
              </a:rPr>
              <a:t>Ɵ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2)f,Arc2D.P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IE);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Sama seperti elips, empat parameter pertama dari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constructor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tersebut mendefinisikan koordinat titik kiri atas (up=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upper left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dan kanan bawah (br=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bottom right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) dari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boundary box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elips tersebut. Dua parameter berikutnya menyatakan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range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sudut yang dibentuk oleh busur (dalam derajat). Parameter terakhir menunjukkan tiga pilihan penutupan busur: OPEN, CHORD, atau PIE.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Arc2D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457200" y="1066800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 smtClean="0"/>
              <a:t>import java.awt.*;</a:t>
            </a:r>
          </a:p>
          <a:p>
            <a:r>
              <a:rPr lang="id-ID" sz="1600" dirty="0" smtClean="0"/>
              <a:t>import javax.swing.*;</a:t>
            </a:r>
          </a:p>
          <a:p>
            <a:r>
              <a:rPr lang="id-ID" sz="1600" dirty="0" smtClean="0"/>
              <a:t>import java.awt.geom.*;</a:t>
            </a:r>
          </a:p>
          <a:p>
            <a:r>
              <a:rPr lang="id-ID" sz="1600" dirty="0" smtClean="0"/>
              <a:t> public class BasicSample2D extends JPanel{</a:t>
            </a:r>
          </a:p>
          <a:p>
            <a:r>
              <a:rPr lang="id-ID" sz="1600" dirty="0" smtClean="0"/>
              <a:t>    public static void main(String[] args){</a:t>
            </a:r>
          </a:p>
          <a:p>
            <a:r>
              <a:rPr lang="id-ID" sz="1600" dirty="0" smtClean="0"/>
              <a:t>       JFrame f = new JFrame("Basic Sample 2D");</a:t>
            </a:r>
          </a:p>
          <a:p>
            <a:r>
              <a:rPr lang="id-ID" sz="1600" dirty="0" smtClean="0"/>
              <a:t>       BasicSample2D bs = new BasicSample2D();</a:t>
            </a:r>
          </a:p>
          <a:p>
            <a:r>
              <a:rPr lang="id-ID" sz="1600" dirty="0" smtClean="0"/>
              <a:t>       f.getContentPane().add("Center",bs);</a:t>
            </a:r>
          </a:p>
          <a:p>
            <a:r>
              <a:rPr lang="id-ID" sz="1600" dirty="0" smtClean="0"/>
              <a:t>       f.pack();</a:t>
            </a:r>
          </a:p>
          <a:p>
            <a:r>
              <a:rPr lang="id-ID" sz="1600" dirty="0" smtClean="0"/>
              <a:t>       f.setSize(new Dimension(200,200));</a:t>
            </a:r>
          </a:p>
          <a:p>
            <a:r>
              <a:rPr lang="id-ID" sz="1600" dirty="0" smtClean="0"/>
              <a:t>       f.setVisible(true);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    public void paintComponent(Graphics g){</a:t>
            </a:r>
          </a:p>
          <a:p>
            <a:r>
              <a:rPr lang="id-ID" sz="1600" dirty="0" smtClean="0"/>
              <a:t>        // Cast Graphics to Graphics2D</a:t>
            </a:r>
          </a:p>
          <a:p>
            <a:r>
              <a:rPr lang="id-ID" sz="1600" dirty="0" smtClean="0"/>
              <a:t>    Graphics2D g2d = (Graphics2D)g;</a:t>
            </a:r>
          </a:p>
          <a:p>
            <a:r>
              <a:rPr lang="id-ID" sz="1600" dirty="0" smtClean="0"/>
              <a:t>        </a:t>
            </a:r>
          </a:p>
          <a:p>
            <a:r>
              <a:rPr lang="id-ID" sz="1600" dirty="0" smtClean="0"/>
              <a:t>    Shape s = new Arc2D.Double(20,30,100,80,45,180,0);</a:t>
            </a:r>
          </a:p>
          <a:p>
            <a:r>
              <a:rPr lang="id-ID" sz="1600" dirty="0" smtClean="0"/>
              <a:t>    g2d.draw(s); // outline</a:t>
            </a:r>
          </a:p>
          <a:p>
            <a:r>
              <a:rPr lang="id-ID" sz="1600" dirty="0" smtClean="0"/>
              <a:t>    //g2d.fill(s); // solid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}</a:t>
            </a:r>
            <a:endParaRPr lang="id-ID" sz="16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3810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id-ID" sz="5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 Polygon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47105" name="Rectangle 1"/>
          <p:cNvSpPr>
            <a:spLocks noChangeArrowheads="1"/>
          </p:cNvSpPr>
          <p:nvPr/>
        </p:nvSpPr>
        <p:spPr bwMode="auto">
          <a:xfrm>
            <a:off x="381000" y="1143000"/>
            <a:ext cx="79248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15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 Polygon hanya dapat mendefinisikan koordinat titik dengan tipe data integer. Poligon didefinisikan dengan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constructor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Polygon(int[] xcoords, int[] ycoords, int npoints);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Kedua array integer mendefinisikan vertex pembentuk polygon. Titik pertama dan titik terakhir kemudian dihubungkan membentuk kurva tertutup.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 b="1" dirty="0" smtClean="0"/>
              <a:t>Java 2D</a:t>
            </a:r>
            <a:endParaRPr lang="en-US" dirty="0"/>
          </a:p>
        </p:txBody>
      </p:sp>
      <p:sp>
        <p:nvSpPr>
          <p:cNvPr id="17409" name="Rectangle 1"/>
          <p:cNvSpPr>
            <a:spLocks noChangeArrowheads="1"/>
          </p:cNvSpPr>
          <p:nvPr/>
        </p:nvSpPr>
        <p:spPr bwMode="auto">
          <a:xfrm>
            <a:off x="381000" y="1905000"/>
            <a:ext cx="83058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15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Sebenarnya,  hampir semua bahasa pemrograman  modern memiliki dukungan untuk menggambar  di  layar,  antara  lain  Java,  C/C++,  Pascal,  Visual  Basic,  LISP,  bahkan Prolog.   Pada   kesempatan   ini,   akan   digunakan   bahasa   pemrograman   Java   untuk melakukan eksperimen grafika 2D.</a:t>
            </a:r>
          </a:p>
          <a:p>
            <a:pPr marL="0" marR="0" lvl="0" indent="215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Pertanyaannya: “Mengapa Java?” Bahasa pemrograman Java sudah semakin banyak digunakan baik dalam aplikasi maupun dalam materi pembelajaran. Hal ini menyebabkan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library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tambahan Java, seperti Java2D/3D,  cocok digunakan untuk mempelajari grafika komputer. Selain itu, aplikasi multimedia Java banyak digunakan sebagai bahasa pengembang pilihan pertama.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id-ID" sz="5400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 Polygon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685800" y="990600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 smtClean="0"/>
              <a:t>import java.awt.*;</a:t>
            </a:r>
          </a:p>
          <a:p>
            <a:r>
              <a:rPr lang="id-ID" sz="1600" dirty="0" smtClean="0"/>
              <a:t>import javax.swing.*;</a:t>
            </a:r>
          </a:p>
          <a:p>
            <a:r>
              <a:rPr lang="id-ID" sz="1600" dirty="0" smtClean="0"/>
              <a:t>import java.awt.geom.*;</a:t>
            </a:r>
          </a:p>
          <a:p>
            <a:r>
              <a:rPr lang="id-ID" sz="1600" dirty="0" smtClean="0"/>
              <a:t> public class BasicSample2D extends JPanel{</a:t>
            </a:r>
          </a:p>
          <a:p>
            <a:r>
              <a:rPr lang="id-ID" sz="1600" dirty="0" smtClean="0"/>
              <a:t>    public static void main(String[] args){</a:t>
            </a:r>
          </a:p>
          <a:p>
            <a:r>
              <a:rPr lang="id-ID" sz="1600" dirty="0" smtClean="0"/>
              <a:t>       JFrame f = new JFrame("Basic Sample 2D");</a:t>
            </a:r>
          </a:p>
          <a:p>
            <a:r>
              <a:rPr lang="id-ID" sz="1600" dirty="0" smtClean="0"/>
              <a:t>       BasicSample2D bs = new BasicSample2D();</a:t>
            </a:r>
          </a:p>
          <a:p>
            <a:r>
              <a:rPr lang="id-ID" sz="1600" dirty="0" smtClean="0"/>
              <a:t>       f.getContentPane().add("Center",bs);</a:t>
            </a:r>
          </a:p>
          <a:p>
            <a:r>
              <a:rPr lang="id-ID" sz="1600" dirty="0" smtClean="0"/>
              <a:t>       f.pack();</a:t>
            </a:r>
          </a:p>
          <a:p>
            <a:r>
              <a:rPr lang="id-ID" sz="1600" dirty="0" smtClean="0"/>
              <a:t>       f.setSize(new Dimension(200,200));</a:t>
            </a:r>
          </a:p>
          <a:p>
            <a:r>
              <a:rPr lang="id-ID" sz="1600" dirty="0" smtClean="0"/>
              <a:t>       f.setVisible(true);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    public void paintComponent(Graphics g){</a:t>
            </a:r>
          </a:p>
          <a:p>
            <a:r>
              <a:rPr lang="id-ID" sz="1600" dirty="0" smtClean="0"/>
              <a:t>        // Cast Graphics to Graphics2D</a:t>
            </a:r>
          </a:p>
          <a:p>
            <a:r>
              <a:rPr lang="id-ID" sz="1600" dirty="0" smtClean="0"/>
              <a:t>    Graphics2D g2d = (Graphics2D)g;  </a:t>
            </a:r>
          </a:p>
          <a:p>
            <a:r>
              <a:rPr lang="id-ID" sz="1600" dirty="0" smtClean="0"/>
              <a:t>int xPts[] = {5, 25, 50, 30, 15, 5};</a:t>
            </a:r>
          </a:p>
          <a:p>
            <a:r>
              <a:rPr lang="id-ID" sz="1600" dirty="0" smtClean="0"/>
              <a:t>int yPts[] = {10, 35, 20, 65, 40, 10};</a:t>
            </a:r>
          </a:p>
          <a:p>
            <a:r>
              <a:rPr lang="id-ID" sz="1600" dirty="0" smtClean="0"/>
              <a:t>  Shape s = new Polygon(xPts, yPts,xPts.length);</a:t>
            </a:r>
          </a:p>
          <a:p>
            <a:r>
              <a:rPr lang="id-ID" sz="1600" dirty="0" smtClean="0"/>
              <a:t>    g2d.draw(s); // outline</a:t>
            </a:r>
          </a:p>
          <a:p>
            <a:r>
              <a:rPr lang="id-ID" sz="1600" dirty="0" smtClean="0"/>
              <a:t>    //g2d.fill(s); // solid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}</a:t>
            </a:r>
            <a:endParaRPr lang="id-ID" sz="16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8382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id-ID" b="1" dirty="0" smtClean="0"/>
              <a:t>Constructive Area Geometry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800" y="1066800"/>
            <a:ext cx="3276600" cy="381000"/>
          </a:xfrm>
          <a:prstGeom prst="rect">
            <a:avLst/>
          </a:prstGeom>
        </p:spPr>
        <p:txBody>
          <a:bodyPr vert="horz" lIns="0" rIns="0" bIns="0" anchor="b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AREA KONTRUKSI GEOMETRI</a:t>
            </a:r>
            <a: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5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en-US" sz="5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1951038"/>
          </a:xfrm>
        </p:spPr>
        <p:txBody>
          <a:bodyPr/>
          <a:lstStyle/>
          <a:p>
            <a:r>
              <a:rPr lang="en-US" dirty="0" smtClean="0"/>
              <a:t>void add(Area a)</a:t>
            </a:r>
            <a:br>
              <a:rPr lang="en-US" dirty="0" smtClean="0"/>
            </a:br>
            <a:r>
              <a:rPr lang="en-US" dirty="0" smtClean="0"/>
              <a:t>void intersect(Area a)</a:t>
            </a:r>
            <a:br>
              <a:rPr lang="en-US" dirty="0" smtClean="0"/>
            </a:br>
            <a:r>
              <a:rPr lang="en-US" dirty="0" smtClean="0"/>
              <a:t>void subtract(Area a)</a:t>
            </a:r>
            <a:br>
              <a:rPr lang="en-US" dirty="0" smtClean="0"/>
            </a:br>
            <a:r>
              <a:rPr lang="en-US" dirty="0" smtClean="0"/>
              <a:t>void </a:t>
            </a:r>
            <a:r>
              <a:rPr lang="en-US" dirty="0" err="1" smtClean="0"/>
              <a:t>exclusiveOr</a:t>
            </a:r>
            <a:r>
              <a:rPr lang="en-US" dirty="0" smtClean="0"/>
              <a:t>(Area a)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4267200"/>
            <a:ext cx="73914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648200" y="1371600"/>
            <a:ext cx="3810000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err="1">
                <a:latin typeface="Constantia" pitchFamily="18" charset="0"/>
              </a:rPr>
              <a:t>Satu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cara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untuk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membuat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bentuk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lebih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kompleks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adalah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dengan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mengkombinasikan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beberapa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bentuk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sebelumnya</a:t>
            </a:r>
            <a:r>
              <a:rPr lang="en-US" dirty="0">
                <a:latin typeface="Constantia" pitchFamily="18" charset="0"/>
              </a:rPr>
              <a:t> (</a:t>
            </a:r>
            <a:r>
              <a:rPr lang="en-US" dirty="0" err="1">
                <a:latin typeface="Constantia" pitchFamily="18" charset="0"/>
              </a:rPr>
              <a:t>objek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geometri</a:t>
            </a:r>
            <a:r>
              <a:rPr lang="en-US" dirty="0">
                <a:latin typeface="Constantia" pitchFamily="18" charset="0"/>
              </a:rPr>
              <a:t>). Cara </a:t>
            </a:r>
            <a:r>
              <a:rPr lang="en-US" dirty="0" err="1">
                <a:latin typeface="Constantia" pitchFamily="18" charset="0"/>
              </a:rPr>
              <a:t>ini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dikenal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sebagai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geometri</a:t>
            </a:r>
            <a:r>
              <a:rPr lang="en-US" dirty="0">
                <a:latin typeface="Constantia" pitchFamily="18" charset="0"/>
              </a:rPr>
              <a:t> area </a:t>
            </a:r>
            <a:r>
              <a:rPr lang="en-US" dirty="0" err="1">
                <a:latin typeface="Constantia" pitchFamily="18" charset="0"/>
              </a:rPr>
              <a:t>konstruktif</a:t>
            </a:r>
            <a:r>
              <a:rPr lang="en-US" dirty="0">
                <a:latin typeface="Constantia" pitchFamily="18" charset="0"/>
              </a:rPr>
              <a:t> (constructive area geometry). </a:t>
            </a:r>
            <a:r>
              <a:rPr lang="en-US" dirty="0" err="1">
                <a:latin typeface="Constantia" pitchFamily="18" charset="0"/>
              </a:rPr>
              <a:t>Kelas</a:t>
            </a:r>
            <a:r>
              <a:rPr lang="en-US" dirty="0">
                <a:latin typeface="Constantia" pitchFamily="18" charset="0"/>
              </a:rPr>
              <a:t> Area </a:t>
            </a:r>
            <a:r>
              <a:rPr lang="en-US" dirty="0" err="1">
                <a:latin typeface="Constantia" pitchFamily="18" charset="0"/>
              </a:rPr>
              <a:t>didesain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untuk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menghasilkan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geometri</a:t>
            </a:r>
            <a:r>
              <a:rPr lang="en-US" dirty="0">
                <a:latin typeface="Constantia" pitchFamily="18" charset="0"/>
              </a:rPr>
              <a:t> area </a:t>
            </a:r>
            <a:r>
              <a:rPr lang="en-US" dirty="0" err="1">
                <a:latin typeface="Constantia" pitchFamily="18" charset="0"/>
              </a:rPr>
              <a:t>konstruktif</a:t>
            </a:r>
            <a:endParaRPr lang="en-US" dirty="0">
              <a:latin typeface="Constantia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r>
              <a:rPr lang="en-US" dirty="0" smtClean="0"/>
              <a:t>void add(Area a)</a:t>
            </a:r>
            <a:endParaRPr lang="id-ID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 smtClean="0"/>
              <a:t>import java.awt.*;</a:t>
            </a:r>
          </a:p>
          <a:p>
            <a:r>
              <a:rPr lang="id-ID" sz="1600" dirty="0" smtClean="0"/>
              <a:t>import javax.swing.*;</a:t>
            </a:r>
          </a:p>
          <a:p>
            <a:r>
              <a:rPr lang="id-ID" sz="1600" dirty="0" smtClean="0"/>
              <a:t>import java.awt.geom.*;</a:t>
            </a:r>
          </a:p>
          <a:p>
            <a:r>
              <a:rPr lang="id-ID" sz="1600" dirty="0" smtClean="0"/>
              <a:t> public class BasicSample2D extends JPanel{</a:t>
            </a:r>
          </a:p>
          <a:p>
            <a:r>
              <a:rPr lang="id-ID" sz="1600" dirty="0" smtClean="0"/>
              <a:t>    public static void main(String[] args){</a:t>
            </a:r>
          </a:p>
          <a:p>
            <a:r>
              <a:rPr lang="id-ID" sz="1600" dirty="0" smtClean="0"/>
              <a:t>       JFrame f = new JFrame("Basic Sample 2D");</a:t>
            </a:r>
          </a:p>
          <a:p>
            <a:r>
              <a:rPr lang="id-ID" sz="1600" dirty="0" smtClean="0"/>
              <a:t>       BasicSample2D bs = new BasicSample2D();</a:t>
            </a:r>
          </a:p>
          <a:p>
            <a:r>
              <a:rPr lang="id-ID" sz="1600" dirty="0" smtClean="0"/>
              <a:t>       f.getContentPane().add("Center",bs);</a:t>
            </a:r>
          </a:p>
          <a:p>
            <a:r>
              <a:rPr lang="id-ID" sz="1600" dirty="0" smtClean="0"/>
              <a:t>       f.pack();</a:t>
            </a:r>
          </a:p>
          <a:p>
            <a:r>
              <a:rPr lang="id-ID" sz="1600" dirty="0" smtClean="0"/>
              <a:t>       f.setSize(new Dimension(200,200));</a:t>
            </a:r>
          </a:p>
          <a:p>
            <a:r>
              <a:rPr lang="id-ID" sz="1600" dirty="0" smtClean="0"/>
              <a:t>       f.setVisible(true);</a:t>
            </a:r>
          </a:p>
          <a:p>
            <a:r>
              <a:rPr lang="id-ID" sz="1600" dirty="0" smtClean="0"/>
              <a:t>    }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8200" y="609600"/>
            <a:ext cx="4495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/>
              <a:t> public void paintComponent(Graphics g){</a:t>
            </a:r>
          </a:p>
          <a:p>
            <a:r>
              <a:rPr lang="id-ID" dirty="0" smtClean="0"/>
              <a:t>    Graphics2D g2 = (Graphics2D)g;  </a:t>
            </a:r>
          </a:p>
          <a:p>
            <a:r>
              <a:rPr lang="id-ID" dirty="0" smtClean="0"/>
              <a:t>    Shape s1 = new Ellipse2D.Double(0, 0, 100, 100);</a:t>
            </a:r>
          </a:p>
          <a:p>
            <a:r>
              <a:rPr lang="id-ID" dirty="0" smtClean="0"/>
              <a:t>    Shape s2 = new Ellipse2D.Double(60, 0, 100, 100);</a:t>
            </a:r>
          </a:p>
          <a:p>
            <a:r>
              <a:rPr lang="id-ID" dirty="0" smtClean="0"/>
              <a:t>    Area a1 = new Area(s1);</a:t>
            </a:r>
          </a:p>
          <a:p>
            <a:r>
              <a:rPr lang="id-ID" dirty="0" smtClean="0"/>
              <a:t>    Area a2 = new Area(s2);</a:t>
            </a:r>
          </a:p>
          <a:p>
            <a:r>
              <a:rPr lang="id-ID" dirty="0" smtClean="0"/>
              <a:t>    BasicStroke bsThickLine = new BasicStroke(5.0f);</a:t>
            </a:r>
          </a:p>
          <a:p>
            <a:r>
              <a:rPr lang="id-ID" dirty="0" smtClean="0"/>
              <a:t>    g2.setStroke(bsThickLine);</a:t>
            </a:r>
          </a:p>
          <a:p>
            <a:r>
              <a:rPr lang="id-ID" dirty="0" smtClean="0"/>
              <a:t>    g2.setPaint(Color.blue);</a:t>
            </a:r>
          </a:p>
          <a:p>
            <a:r>
              <a:rPr lang="id-ID" dirty="0" smtClean="0"/>
              <a:t>    g2.draw(s1);</a:t>
            </a:r>
          </a:p>
          <a:p>
            <a:r>
              <a:rPr lang="id-ID" dirty="0" smtClean="0"/>
              <a:t>    g2.draw(s2);</a:t>
            </a:r>
          </a:p>
          <a:p>
            <a:r>
              <a:rPr lang="id-ID" dirty="0" smtClean="0"/>
              <a:t>    a2.add(a1);</a:t>
            </a:r>
          </a:p>
          <a:p>
            <a:r>
              <a:rPr lang="id-ID" dirty="0" smtClean="0"/>
              <a:t>    g2.setPaint(Color.green);</a:t>
            </a:r>
          </a:p>
          <a:p>
            <a:r>
              <a:rPr lang="id-ID" dirty="0" smtClean="0"/>
              <a:t>    g2.fill(a2);</a:t>
            </a:r>
          </a:p>
          <a:p>
            <a:r>
              <a:rPr lang="id-ID" dirty="0" smtClean="0"/>
              <a:t>    }   </a:t>
            </a:r>
          </a:p>
          <a:p>
            <a:r>
              <a:rPr lang="id-ID" dirty="0" smtClean="0"/>
              <a:t>}</a:t>
            </a:r>
            <a:endParaRPr lang="id-ID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44958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5181600" cy="12192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nstantia" pitchFamily="18" charset="0"/>
              </a:rPr>
              <a:t>void intersect(Area a</a:t>
            </a:r>
            <a:r>
              <a:rPr lang="en-US" sz="3600" dirty="0" smtClean="0"/>
              <a:t>)</a:t>
            </a:r>
            <a:endParaRPr lang="id-ID" sz="3600" dirty="0"/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 smtClean="0"/>
              <a:t>import java.awt.*;</a:t>
            </a:r>
          </a:p>
          <a:p>
            <a:r>
              <a:rPr lang="id-ID" sz="1600" dirty="0" smtClean="0"/>
              <a:t>import javax.swing.*;</a:t>
            </a:r>
          </a:p>
          <a:p>
            <a:r>
              <a:rPr lang="id-ID" sz="1600" dirty="0" smtClean="0"/>
              <a:t>import java.awt.geom.*;</a:t>
            </a:r>
          </a:p>
          <a:p>
            <a:r>
              <a:rPr lang="id-ID" sz="1600" dirty="0" smtClean="0"/>
              <a:t> public class BasicSample2D extends JPanel{</a:t>
            </a:r>
          </a:p>
          <a:p>
            <a:r>
              <a:rPr lang="id-ID" sz="1600" dirty="0" smtClean="0"/>
              <a:t>    public static void main(String[] args){</a:t>
            </a:r>
          </a:p>
          <a:p>
            <a:r>
              <a:rPr lang="id-ID" sz="1600" dirty="0" smtClean="0"/>
              <a:t>       JFrame f = new JFrame("Basic Sample 2D");</a:t>
            </a:r>
          </a:p>
          <a:p>
            <a:r>
              <a:rPr lang="id-ID" sz="1600" dirty="0" smtClean="0"/>
              <a:t>       BasicSample2D bs = new BasicSample2D();</a:t>
            </a:r>
          </a:p>
          <a:p>
            <a:r>
              <a:rPr lang="id-ID" sz="1600" dirty="0" smtClean="0"/>
              <a:t>       f.getContentPane().add("Center",bs);</a:t>
            </a:r>
          </a:p>
          <a:p>
            <a:r>
              <a:rPr lang="id-ID" sz="1600" dirty="0" smtClean="0"/>
              <a:t>       f.pack();</a:t>
            </a:r>
          </a:p>
          <a:p>
            <a:r>
              <a:rPr lang="id-ID" sz="1600" dirty="0" smtClean="0"/>
              <a:t>       f.setSize(new Dimension(200,200));</a:t>
            </a:r>
          </a:p>
          <a:p>
            <a:r>
              <a:rPr lang="id-ID" sz="1600" dirty="0" smtClean="0"/>
              <a:t>       f.setVisible(true);</a:t>
            </a:r>
          </a:p>
          <a:p>
            <a:r>
              <a:rPr lang="id-ID" sz="1600" dirty="0" smtClean="0"/>
              <a:t>    }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8200" y="609600"/>
            <a:ext cx="4495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/>
              <a:t> public void paintComponent(Graphics g){</a:t>
            </a:r>
          </a:p>
          <a:p>
            <a:r>
              <a:rPr lang="id-ID" dirty="0" smtClean="0"/>
              <a:t>    Graphics2D g2 = (Graphics2D)g;  </a:t>
            </a:r>
          </a:p>
          <a:p>
            <a:r>
              <a:rPr lang="id-ID" dirty="0" smtClean="0"/>
              <a:t>    Shape s1 = new Ellipse2D.Double(0, 0, 100, 100);</a:t>
            </a:r>
          </a:p>
          <a:p>
            <a:r>
              <a:rPr lang="id-ID" dirty="0" smtClean="0"/>
              <a:t>    Shape s2 = new Ellipse2D.Double(60, 0, 100, 100);</a:t>
            </a:r>
          </a:p>
          <a:p>
            <a:r>
              <a:rPr lang="id-ID" dirty="0" smtClean="0"/>
              <a:t>    Area a1 = new Area(s1);</a:t>
            </a:r>
          </a:p>
          <a:p>
            <a:r>
              <a:rPr lang="id-ID" dirty="0" smtClean="0"/>
              <a:t>    Area a2 = new Area(s2);</a:t>
            </a:r>
          </a:p>
          <a:p>
            <a:r>
              <a:rPr lang="id-ID" dirty="0" smtClean="0"/>
              <a:t>    BasicStroke bsThickLine = new BasicStroke(5.0f);</a:t>
            </a:r>
          </a:p>
          <a:p>
            <a:r>
              <a:rPr lang="id-ID" dirty="0" smtClean="0"/>
              <a:t>    g2.setStroke(bsThickLine);</a:t>
            </a:r>
          </a:p>
          <a:p>
            <a:r>
              <a:rPr lang="id-ID" dirty="0" smtClean="0"/>
              <a:t>    g2.setPaint(Color.blue);</a:t>
            </a:r>
          </a:p>
          <a:p>
            <a:r>
              <a:rPr lang="id-ID" dirty="0" smtClean="0"/>
              <a:t>    g2.draw(s1);</a:t>
            </a:r>
          </a:p>
          <a:p>
            <a:r>
              <a:rPr lang="id-ID" dirty="0" smtClean="0"/>
              <a:t>    g2.draw(s2);</a:t>
            </a:r>
          </a:p>
          <a:p>
            <a:r>
              <a:rPr lang="id-ID" dirty="0" smtClean="0">
                <a:latin typeface="Constantia" pitchFamily="18" charset="0"/>
              </a:rPr>
              <a:t>    </a:t>
            </a:r>
            <a:r>
              <a:rPr lang="en-US" dirty="0" smtClean="0">
                <a:latin typeface="Constantia" pitchFamily="18" charset="0"/>
              </a:rPr>
              <a:t>a</a:t>
            </a:r>
            <a:r>
              <a:rPr lang="id-ID" dirty="0" smtClean="0">
                <a:latin typeface="Constantia" pitchFamily="18" charset="0"/>
              </a:rPr>
              <a:t>2</a:t>
            </a:r>
            <a:r>
              <a:rPr lang="en-US" dirty="0" smtClean="0">
                <a:latin typeface="Constantia" pitchFamily="18" charset="0"/>
              </a:rPr>
              <a:t>.intersect(a</a:t>
            </a:r>
            <a:r>
              <a:rPr lang="id-ID" dirty="0" smtClean="0">
                <a:latin typeface="Constantia" pitchFamily="18" charset="0"/>
              </a:rPr>
              <a:t>1</a:t>
            </a:r>
            <a:r>
              <a:rPr lang="en-US" dirty="0" smtClean="0">
                <a:latin typeface="Constantia" pitchFamily="18" charset="0"/>
              </a:rPr>
              <a:t>);</a:t>
            </a:r>
            <a:endParaRPr lang="id-ID" dirty="0" smtClean="0"/>
          </a:p>
          <a:p>
            <a:r>
              <a:rPr lang="id-ID" dirty="0" smtClean="0"/>
              <a:t>    g2.setPaint(Color.green);</a:t>
            </a:r>
          </a:p>
          <a:p>
            <a:r>
              <a:rPr lang="id-ID" dirty="0" smtClean="0"/>
              <a:t>    g2.fill(a2);</a:t>
            </a:r>
          </a:p>
          <a:p>
            <a:r>
              <a:rPr lang="id-ID" dirty="0" smtClean="0"/>
              <a:t>    }   </a:t>
            </a:r>
          </a:p>
          <a:p>
            <a:r>
              <a:rPr lang="id-ID" dirty="0" smtClean="0"/>
              <a:t>}</a:t>
            </a:r>
            <a:endParaRPr lang="id-ID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4419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5181600" cy="12192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Constantia" pitchFamily="18" charset="0"/>
              </a:rPr>
              <a:t>void subtract(Area a)</a:t>
            </a:r>
            <a:endParaRPr lang="en-US" sz="3600" b="1" dirty="0">
              <a:latin typeface="Constant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 smtClean="0"/>
              <a:t>import java.awt.*;</a:t>
            </a:r>
          </a:p>
          <a:p>
            <a:r>
              <a:rPr lang="id-ID" sz="1600" dirty="0" smtClean="0"/>
              <a:t>import javax.swing.*;</a:t>
            </a:r>
          </a:p>
          <a:p>
            <a:r>
              <a:rPr lang="id-ID" sz="1600" dirty="0" smtClean="0"/>
              <a:t>import java.awt.geom.*;</a:t>
            </a:r>
          </a:p>
          <a:p>
            <a:r>
              <a:rPr lang="id-ID" sz="1600" dirty="0" smtClean="0"/>
              <a:t> public class BasicSample2D extends JPanel{</a:t>
            </a:r>
          </a:p>
          <a:p>
            <a:r>
              <a:rPr lang="id-ID" sz="1600" dirty="0" smtClean="0"/>
              <a:t>    public static void main(String[] args){</a:t>
            </a:r>
          </a:p>
          <a:p>
            <a:r>
              <a:rPr lang="id-ID" sz="1600" dirty="0" smtClean="0"/>
              <a:t>       JFrame f = new JFrame("Basic Sample 2D");</a:t>
            </a:r>
          </a:p>
          <a:p>
            <a:r>
              <a:rPr lang="id-ID" sz="1600" dirty="0" smtClean="0"/>
              <a:t>       BasicSample2D bs = new BasicSample2D();</a:t>
            </a:r>
          </a:p>
          <a:p>
            <a:r>
              <a:rPr lang="id-ID" sz="1600" dirty="0" smtClean="0"/>
              <a:t>       f.getContentPane().add("Center",bs);</a:t>
            </a:r>
          </a:p>
          <a:p>
            <a:r>
              <a:rPr lang="id-ID" sz="1600" dirty="0" smtClean="0"/>
              <a:t>       f.pack();</a:t>
            </a:r>
          </a:p>
          <a:p>
            <a:r>
              <a:rPr lang="id-ID" sz="1600" dirty="0" smtClean="0"/>
              <a:t>       f.setSize(new Dimension(200,200));</a:t>
            </a:r>
          </a:p>
          <a:p>
            <a:r>
              <a:rPr lang="id-ID" sz="1600" dirty="0" smtClean="0"/>
              <a:t>       f.setVisible(true);</a:t>
            </a:r>
          </a:p>
          <a:p>
            <a:r>
              <a:rPr lang="id-ID" sz="1600" dirty="0" smtClean="0"/>
              <a:t>    }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8200" y="609600"/>
            <a:ext cx="4495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/>
              <a:t> public void paintComponent(Graphics g){</a:t>
            </a:r>
          </a:p>
          <a:p>
            <a:r>
              <a:rPr lang="id-ID" dirty="0" smtClean="0"/>
              <a:t>    Graphics2D g2 = (Graphics2D)g;  </a:t>
            </a:r>
          </a:p>
          <a:p>
            <a:r>
              <a:rPr lang="id-ID" dirty="0" smtClean="0"/>
              <a:t>    Shape s1 = new Ellipse2D.Double(0, 0, 100, 100);</a:t>
            </a:r>
          </a:p>
          <a:p>
            <a:r>
              <a:rPr lang="id-ID" dirty="0" smtClean="0"/>
              <a:t>    Shape s2 = new Ellipse2D.Double(60, 0, 100, 100);</a:t>
            </a:r>
          </a:p>
          <a:p>
            <a:r>
              <a:rPr lang="id-ID" dirty="0" smtClean="0"/>
              <a:t>    Area a1 = new Area(s1);</a:t>
            </a:r>
          </a:p>
          <a:p>
            <a:r>
              <a:rPr lang="id-ID" dirty="0" smtClean="0"/>
              <a:t>    Area a2 = new Area(s2);</a:t>
            </a:r>
          </a:p>
          <a:p>
            <a:r>
              <a:rPr lang="id-ID" dirty="0" smtClean="0"/>
              <a:t>    BasicStroke bsThickLine = new BasicStroke(5.0f);</a:t>
            </a:r>
          </a:p>
          <a:p>
            <a:r>
              <a:rPr lang="id-ID" dirty="0" smtClean="0"/>
              <a:t>    g2.setStroke(bsThickLine);</a:t>
            </a:r>
          </a:p>
          <a:p>
            <a:r>
              <a:rPr lang="id-ID" dirty="0" smtClean="0"/>
              <a:t>    g2.setPaint(Color.blue);</a:t>
            </a:r>
          </a:p>
          <a:p>
            <a:r>
              <a:rPr lang="id-ID" dirty="0" smtClean="0"/>
              <a:t>    g2.draw(s1);</a:t>
            </a:r>
          </a:p>
          <a:p>
            <a:r>
              <a:rPr lang="id-ID" dirty="0" smtClean="0"/>
              <a:t>    g2.draw(s2);</a:t>
            </a:r>
          </a:p>
          <a:p>
            <a:r>
              <a:rPr lang="id-ID" dirty="0" smtClean="0">
                <a:latin typeface="Constantia" pitchFamily="18" charset="0"/>
              </a:rPr>
              <a:t> </a:t>
            </a:r>
            <a:r>
              <a:rPr lang="en-US" dirty="0" smtClean="0">
                <a:latin typeface="Constantia" pitchFamily="18" charset="0"/>
              </a:rPr>
              <a:t>a</a:t>
            </a:r>
            <a:r>
              <a:rPr lang="id-ID" dirty="0" smtClean="0">
                <a:latin typeface="Constantia" pitchFamily="18" charset="0"/>
              </a:rPr>
              <a:t>2</a:t>
            </a:r>
            <a:r>
              <a:rPr lang="en-US" dirty="0" smtClean="0">
                <a:latin typeface="Constantia" pitchFamily="18" charset="0"/>
              </a:rPr>
              <a:t>.subtract(a</a:t>
            </a:r>
            <a:r>
              <a:rPr lang="id-ID" dirty="0" smtClean="0">
                <a:latin typeface="Constantia" pitchFamily="18" charset="0"/>
              </a:rPr>
              <a:t>1</a:t>
            </a:r>
            <a:r>
              <a:rPr lang="en-US" dirty="0" smtClean="0">
                <a:latin typeface="Constantia" pitchFamily="18" charset="0"/>
              </a:rPr>
              <a:t>);</a:t>
            </a:r>
            <a:endParaRPr lang="id-ID" dirty="0" smtClean="0"/>
          </a:p>
          <a:p>
            <a:r>
              <a:rPr lang="id-ID" dirty="0" smtClean="0"/>
              <a:t>    g2.setPaint(Color.green);</a:t>
            </a:r>
          </a:p>
          <a:p>
            <a:r>
              <a:rPr lang="id-ID" dirty="0" smtClean="0"/>
              <a:t>    g2.fill(a2);</a:t>
            </a:r>
          </a:p>
          <a:p>
            <a:r>
              <a:rPr lang="id-ID" dirty="0" smtClean="0"/>
              <a:t>    }   </a:t>
            </a:r>
          </a:p>
          <a:p>
            <a:r>
              <a:rPr lang="id-ID" dirty="0" smtClean="0"/>
              <a:t>}</a:t>
            </a:r>
            <a:endParaRPr lang="id-ID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4419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5181600" cy="12192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Constantia" pitchFamily="18" charset="0"/>
              </a:rPr>
              <a:t>void </a:t>
            </a:r>
            <a:r>
              <a:rPr lang="en-US" sz="3200" dirty="0" err="1" smtClean="0">
                <a:latin typeface="Constantia" pitchFamily="18" charset="0"/>
              </a:rPr>
              <a:t>exclusiveOr</a:t>
            </a:r>
            <a:r>
              <a:rPr lang="en-US" sz="3200" dirty="0" smtClean="0">
                <a:latin typeface="Constantia" pitchFamily="18" charset="0"/>
              </a:rPr>
              <a:t>(Area a)</a:t>
            </a:r>
            <a:endParaRPr lang="en-US" sz="3200" b="1" dirty="0">
              <a:latin typeface="Constantia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1524000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 smtClean="0"/>
              <a:t>import java.awt.*;</a:t>
            </a:r>
          </a:p>
          <a:p>
            <a:r>
              <a:rPr lang="id-ID" sz="1600" dirty="0" smtClean="0"/>
              <a:t>import javax.swing.*;</a:t>
            </a:r>
          </a:p>
          <a:p>
            <a:r>
              <a:rPr lang="id-ID" sz="1600" dirty="0" smtClean="0"/>
              <a:t>import java.awt.geom.*;</a:t>
            </a:r>
          </a:p>
          <a:p>
            <a:r>
              <a:rPr lang="id-ID" sz="1600" dirty="0" smtClean="0"/>
              <a:t> public class BasicSample2D extends JPanel{</a:t>
            </a:r>
          </a:p>
          <a:p>
            <a:r>
              <a:rPr lang="id-ID" sz="1600" dirty="0" smtClean="0"/>
              <a:t>    public static void main(String[] args){</a:t>
            </a:r>
          </a:p>
          <a:p>
            <a:r>
              <a:rPr lang="id-ID" sz="1600" dirty="0" smtClean="0"/>
              <a:t>       JFrame f = new JFrame("Basic Sample 2D");</a:t>
            </a:r>
          </a:p>
          <a:p>
            <a:r>
              <a:rPr lang="id-ID" sz="1600" dirty="0" smtClean="0"/>
              <a:t>       BasicSample2D bs = new BasicSample2D();</a:t>
            </a:r>
          </a:p>
          <a:p>
            <a:r>
              <a:rPr lang="id-ID" sz="1600" dirty="0" smtClean="0"/>
              <a:t>       f.getContentPane().add("Center",bs);</a:t>
            </a:r>
          </a:p>
          <a:p>
            <a:r>
              <a:rPr lang="id-ID" sz="1600" dirty="0" smtClean="0"/>
              <a:t>       f.pack();</a:t>
            </a:r>
          </a:p>
          <a:p>
            <a:r>
              <a:rPr lang="id-ID" sz="1600" dirty="0" smtClean="0"/>
              <a:t>       f.setSize(new Dimension(200,200));</a:t>
            </a:r>
          </a:p>
          <a:p>
            <a:r>
              <a:rPr lang="id-ID" sz="1600" dirty="0" smtClean="0"/>
              <a:t>       f.setVisible(true);</a:t>
            </a:r>
          </a:p>
          <a:p>
            <a:r>
              <a:rPr lang="id-ID" sz="1600" dirty="0" smtClean="0"/>
              <a:t>    }  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48200" y="609600"/>
            <a:ext cx="4495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/>
              <a:t> public void paintComponent(Graphics g){</a:t>
            </a:r>
          </a:p>
          <a:p>
            <a:r>
              <a:rPr lang="id-ID" dirty="0" smtClean="0"/>
              <a:t>    Graphics2D g2 = (Graphics2D)g;  </a:t>
            </a:r>
          </a:p>
          <a:p>
            <a:r>
              <a:rPr lang="id-ID" dirty="0" smtClean="0"/>
              <a:t>    Shape s1 = new Ellipse2D.Double(0, 0, 100, 100);</a:t>
            </a:r>
          </a:p>
          <a:p>
            <a:r>
              <a:rPr lang="id-ID" dirty="0" smtClean="0"/>
              <a:t>    Shape s2 = new Ellipse2D.Double(60, 0, 100, 100);</a:t>
            </a:r>
          </a:p>
          <a:p>
            <a:r>
              <a:rPr lang="id-ID" dirty="0" smtClean="0"/>
              <a:t>    Area a1 = new Area(s1);</a:t>
            </a:r>
          </a:p>
          <a:p>
            <a:r>
              <a:rPr lang="id-ID" dirty="0" smtClean="0"/>
              <a:t>    Area a2 = new Area(s2);</a:t>
            </a:r>
          </a:p>
          <a:p>
            <a:r>
              <a:rPr lang="id-ID" dirty="0" smtClean="0"/>
              <a:t>    BasicStroke bsThickLine = new BasicStroke(5.0f);</a:t>
            </a:r>
          </a:p>
          <a:p>
            <a:r>
              <a:rPr lang="id-ID" dirty="0" smtClean="0"/>
              <a:t>    g2.setStroke(bsThickLine);</a:t>
            </a:r>
          </a:p>
          <a:p>
            <a:r>
              <a:rPr lang="id-ID" dirty="0" smtClean="0"/>
              <a:t>    g2.setPaint(Color.blue);</a:t>
            </a:r>
          </a:p>
          <a:p>
            <a:r>
              <a:rPr lang="id-ID" dirty="0" smtClean="0"/>
              <a:t>    g2.draw(s1);</a:t>
            </a:r>
          </a:p>
          <a:p>
            <a:r>
              <a:rPr lang="id-ID" dirty="0" smtClean="0"/>
              <a:t>    g2.draw(s2);</a:t>
            </a:r>
          </a:p>
          <a:p>
            <a:r>
              <a:rPr lang="en-US" dirty="0" smtClean="0">
                <a:latin typeface="Constantia" pitchFamily="18" charset="0"/>
              </a:rPr>
              <a:t>a</a:t>
            </a:r>
            <a:r>
              <a:rPr lang="id-ID" dirty="0" smtClean="0">
                <a:latin typeface="Constantia" pitchFamily="18" charset="0"/>
              </a:rPr>
              <a:t>2</a:t>
            </a:r>
            <a:r>
              <a:rPr lang="en-US" dirty="0" smtClean="0">
                <a:latin typeface="Constantia" pitchFamily="18" charset="0"/>
              </a:rPr>
              <a:t>.</a:t>
            </a:r>
            <a:r>
              <a:rPr lang="en-US" dirty="0" err="1" smtClean="0">
                <a:latin typeface="Constantia" pitchFamily="18" charset="0"/>
              </a:rPr>
              <a:t>exclusiveOr</a:t>
            </a:r>
            <a:r>
              <a:rPr lang="en-US" dirty="0" smtClean="0">
                <a:latin typeface="Constantia" pitchFamily="18" charset="0"/>
              </a:rPr>
              <a:t>(a</a:t>
            </a:r>
            <a:r>
              <a:rPr lang="id-ID" dirty="0" smtClean="0">
                <a:latin typeface="Constantia" pitchFamily="18" charset="0"/>
              </a:rPr>
              <a:t>1</a:t>
            </a:r>
            <a:r>
              <a:rPr lang="en-US" dirty="0" smtClean="0">
                <a:latin typeface="Constantia" pitchFamily="18" charset="0"/>
              </a:rPr>
              <a:t>);</a:t>
            </a:r>
            <a:r>
              <a:rPr lang="id-ID" dirty="0" smtClean="0"/>
              <a:t>    g2.setPaint(Color.green);</a:t>
            </a:r>
          </a:p>
          <a:p>
            <a:r>
              <a:rPr lang="id-ID" dirty="0" smtClean="0"/>
              <a:t>    g2.fill(a2);</a:t>
            </a:r>
          </a:p>
          <a:p>
            <a:r>
              <a:rPr lang="id-ID" dirty="0" smtClean="0"/>
              <a:t>    }   </a:t>
            </a:r>
          </a:p>
          <a:p>
            <a:r>
              <a:rPr lang="id-ID" dirty="0" smtClean="0"/>
              <a:t>}</a:t>
            </a:r>
            <a:endParaRPr lang="id-ID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43434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id-ID" b="1" dirty="0" smtClean="0"/>
              <a:t>General Path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066800"/>
            <a:ext cx="8077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Constantia" pitchFamily="18" charset="0"/>
              </a:rPr>
              <a:t>Anda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telah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belajar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bagaimana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menggambar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bentuk-bentuk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geometri</a:t>
            </a:r>
            <a:r>
              <a:rPr lang="en-US" dirty="0" smtClean="0">
                <a:latin typeface="Constantia" pitchFamily="18" charset="0"/>
              </a:rPr>
              <a:t> yang </a:t>
            </a:r>
            <a:r>
              <a:rPr lang="en-US" dirty="0" err="1" smtClean="0">
                <a:latin typeface="Constantia" pitchFamily="18" charset="0"/>
              </a:rPr>
              <a:t>terdapat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dalam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paket</a:t>
            </a:r>
            <a:r>
              <a:rPr lang="en-US" dirty="0" smtClean="0">
                <a:latin typeface="Constantia" pitchFamily="18" charset="0"/>
              </a:rPr>
              <a:t> </a:t>
            </a:r>
            <a:r>
              <a:rPr lang="en-US" dirty="0" err="1" smtClean="0">
                <a:latin typeface="Constantia" pitchFamily="18" charset="0"/>
              </a:rPr>
              <a:t>java.awt.geom</a:t>
            </a:r>
            <a:r>
              <a:rPr lang="en-US" dirty="0" smtClean="0">
                <a:latin typeface="Constantia" pitchFamily="18" charset="0"/>
              </a:rPr>
              <a:t>. </a:t>
            </a:r>
            <a:r>
              <a:rPr lang="en-US" dirty="0" err="1" smtClean="0">
                <a:latin typeface="Constantia" pitchFamily="18" charset="0"/>
              </a:rPr>
              <a:t>Untuk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membuat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objek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geometri</a:t>
            </a:r>
            <a:r>
              <a:rPr lang="en-US" dirty="0" smtClean="0">
                <a:latin typeface="Constantia" pitchFamily="18" charset="0"/>
              </a:rPr>
              <a:t> yang </a:t>
            </a:r>
            <a:r>
              <a:rPr lang="en-US" dirty="0" err="1" smtClean="0">
                <a:latin typeface="Constantia" pitchFamily="18" charset="0"/>
              </a:rPr>
              <a:t>lebih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kompleks</a:t>
            </a:r>
            <a:r>
              <a:rPr lang="en-US" dirty="0" smtClean="0">
                <a:latin typeface="Constantia" pitchFamily="18" charset="0"/>
              </a:rPr>
              <a:t>, </a:t>
            </a:r>
            <a:r>
              <a:rPr lang="en-US" dirty="0" err="1" smtClean="0">
                <a:latin typeface="Constantia" pitchFamily="18" charset="0"/>
              </a:rPr>
              <a:t>misalnya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poligon</a:t>
            </a:r>
            <a:r>
              <a:rPr lang="en-US" dirty="0" smtClean="0">
                <a:latin typeface="Constantia" pitchFamily="18" charset="0"/>
              </a:rPr>
              <a:t>, </a:t>
            </a:r>
            <a:r>
              <a:rPr lang="en-US" dirty="0" err="1" smtClean="0">
                <a:latin typeface="Constantia" pitchFamily="18" charset="0"/>
              </a:rPr>
              <a:t>segitiga</a:t>
            </a:r>
            <a:r>
              <a:rPr lang="en-US" dirty="0" smtClean="0">
                <a:latin typeface="Constantia" pitchFamily="18" charset="0"/>
              </a:rPr>
              <a:t>, </a:t>
            </a:r>
            <a:r>
              <a:rPr lang="en-US" dirty="0" err="1" smtClean="0">
                <a:latin typeface="Constantia" pitchFamily="18" charset="0"/>
              </a:rPr>
              <a:t>atau</a:t>
            </a:r>
            <a:r>
              <a:rPr lang="en-US" dirty="0" smtClean="0">
                <a:latin typeface="Constantia" pitchFamily="18" charset="0"/>
              </a:rPr>
              <a:t> </a:t>
            </a:r>
            <a:r>
              <a:rPr lang="en-US" dirty="0" err="1" smtClean="0">
                <a:latin typeface="Constantia" pitchFamily="18" charset="0"/>
              </a:rPr>
              <a:t>bintang</a:t>
            </a:r>
            <a:r>
              <a:rPr lang="en-US" dirty="0" smtClean="0">
                <a:latin typeface="Constantia" pitchFamily="18" charset="0"/>
              </a:rPr>
              <a:t>, </a:t>
            </a:r>
            <a:r>
              <a:rPr lang="en-US" dirty="0" err="1" smtClean="0">
                <a:latin typeface="Constantia" pitchFamily="18" charset="0"/>
              </a:rPr>
              <a:t>Anda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bisa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menggunakan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kelas</a:t>
            </a:r>
            <a:r>
              <a:rPr lang="en-US" dirty="0" smtClean="0">
                <a:latin typeface="Constantia" pitchFamily="18" charset="0"/>
              </a:rPr>
              <a:t> lain </a:t>
            </a:r>
            <a:r>
              <a:rPr lang="en-US" dirty="0" err="1" smtClean="0">
                <a:latin typeface="Constantia" pitchFamily="18" charset="0"/>
              </a:rPr>
              <a:t>dari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paket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java.awt.geom</a:t>
            </a:r>
            <a:r>
              <a:rPr lang="en-US" dirty="0" smtClean="0">
                <a:latin typeface="Constantia" pitchFamily="18" charset="0"/>
              </a:rPr>
              <a:t>, </a:t>
            </a:r>
            <a:r>
              <a:rPr lang="en-US" dirty="0" err="1" smtClean="0">
                <a:latin typeface="Constantia" pitchFamily="18" charset="0"/>
              </a:rPr>
              <a:t>yaitu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GenaralPath</a:t>
            </a:r>
            <a:r>
              <a:rPr lang="en-US" dirty="0" smtClean="0">
                <a:latin typeface="Constantia" pitchFamily="18" charset="0"/>
              </a:rPr>
              <a:t>. </a:t>
            </a:r>
            <a:r>
              <a:rPr lang="en-US" dirty="0" err="1" smtClean="0">
                <a:latin typeface="Constantia" pitchFamily="18" charset="0"/>
              </a:rPr>
              <a:t>GeneralPath</a:t>
            </a:r>
            <a:r>
              <a:rPr lang="en-US" dirty="0" smtClean="0">
                <a:latin typeface="Constantia" pitchFamily="18" charset="0"/>
              </a:rPr>
              <a:t> </a:t>
            </a:r>
            <a:r>
              <a:rPr lang="en-US" dirty="0" err="1" smtClean="0">
                <a:latin typeface="Constantia" pitchFamily="18" charset="0"/>
              </a:rPr>
              <a:t>dimulai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dari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titik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asal</a:t>
            </a:r>
            <a:r>
              <a:rPr lang="en-US" dirty="0" smtClean="0">
                <a:latin typeface="Constantia" pitchFamily="18" charset="0"/>
              </a:rPr>
              <a:t>, </a:t>
            </a:r>
            <a:r>
              <a:rPr lang="en-US" dirty="0" err="1" smtClean="0">
                <a:latin typeface="Constantia" pitchFamily="18" charset="0"/>
              </a:rPr>
              <a:t>misalnya</a:t>
            </a:r>
            <a:r>
              <a:rPr lang="en-US" dirty="0" smtClean="0">
                <a:latin typeface="Constantia" pitchFamily="18" charset="0"/>
              </a:rPr>
              <a:t> (0,0). </a:t>
            </a:r>
            <a:r>
              <a:rPr lang="en-US" dirty="0" err="1" smtClean="0">
                <a:latin typeface="Constantia" pitchFamily="18" charset="0"/>
              </a:rPr>
              <a:t>Untuk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membuat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objek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dengan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kelas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GeneralPath</a:t>
            </a:r>
            <a:r>
              <a:rPr lang="en-US" dirty="0" smtClean="0">
                <a:latin typeface="Constantia" pitchFamily="18" charset="0"/>
              </a:rPr>
              <a:t>, </a:t>
            </a:r>
            <a:r>
              <a:rPr lang="en-US" dirty="0" err="1" smtClean="0">
                <a:latin typeface="Constantia" pitchFamily="18" charset="0"/>
              </a:rPr>
              <a:t>panggil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dengan</a:t>
            </a:r>
            <a:r>
              <a:rPr lang="en-US" dirty="0" smtClean="0">
                <a:latin typeface="Constantia" pitchFamily="18" charset="0"/>
              </a:rPr>
              <a:t> new </a:t>
            </a:r>
            <a:r>
              <a:rPr lang="en-US" dirty="0" err="1" smtClean="0">
                <a:latin typeface="Constantia" pitchFamily="18" charset="0"/>
              </a:rPr>
              <a:t>GeneralPath</a:t>
            </a:r>
            <a:r>
              <a:rPr lang="en-US" dirty="0" smtClean="0">
                <a:latin typeface="Constantia" pitchFamily="18" charset="0"/>
              </a:rPr>
              <a:t>() </a:t>
            </a:r>
            <a:r>
              <a:rPr lang="en-US" dirty="0" err="1" smtClean="0">
                <a:latin typeface="Constantia" pitchFamily="18" charset="0"/>
              </a:rPr>
              <a:t>kemudian</a:t>
            </a:r>
            <a:r>
              <a:rPr lang="en-US" dirty="0" smtClean="0">
                <a:latin typeface="Constantia" pitchFamily="18" charset="0"/>
              </a:rPr>
              <a:t> </a:t>
            </a:r>
            <a:r>
              <a:rPr lang="en-US" dirty="0" err="1" smtClean="0">
                <a:latin typeface="Constantia" pitchFamily="18" charset="0"/>
              </a:rPr>
              <a:t>tambahkan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segmen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ke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bentuk</a:t>
            </a:r>
            <a:r>
              <a:rPr lang="en-US" dirty="0" smtClean="0">
                <a:latin typeface="Constantia" pitchFamily="18" charset="0"/>
              </a:rPr>
              <a:t> yang </a:t>
            </a:r>
            <a:r>
              <a:rPr lang="en-US" dirty="0" err="1" smtClean="0">
                <a:latin typeface="Constantia" pitchFamily="18" charset="0"/>
              </a:rPr>
              <a:t>akan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dibuat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dengan</a:t>
            </a:r>
            <a:r>
              <a:rPr lang="en-US" dirty="0" smtClean="0">
                <a:latin typeface="Constantia" pitchFamily="18" charset="0"/>
              </a:rPr>
              <a:t> </a:t>
            </a:r>
            <a:r>
              <a:rPr lang="en-US" dirty="0" err="1" smtClean="0">
                <a:latin typeface="Constantia" pitchFamily="18" charset="0"/>
              </a:rPr>
              <a:t>menggunakan</a:t>
            </a:r>
            <a:r>
              <a:rPr lang="en-US" dirty="0" smtClean="0">
                <a:latin typeface="Constantia" pitchFamily="18" charset="0"/>
              </a:rPr>
              <a:t> method-method </a:t>
            </a:r>
            <a:r>
              <a:rPr lang="en-US" dirty="0" err="1" smtClean="0">
                <a:latin typeface="Constantia" pitchFamily="18" charset="0"/>
              </a:rPr>
              <a:t>berikut</a:t>
            </a:r>
            <a:r>
              <a:rPr lang="en-US" dirty="0" smtClean="0">
                <a:latin typeface="Constantia" pitchFamily="18" charset="0"/>
              </a:rPr>
              <a:t>:</a:t>
            </a:r>
            <a:endParaRPr lang="en-US" dirty="0">
              <a:latin typeface="Constantia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id-ID" b="1" dirty="0" smtClean="0"/>
              <a:t>General Path</a:t>
            </a:r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1000" y="1219200"/>
            <a:ext cx="8077200" cy="341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dirty="0" err="1">
                <a:latin typeface="Constantia" pitchFamily="18" charset="0"/>
              </a:rPr>
              <a:t>moveTo</a:t>
            </a:r>
            <a:r>
              <a:rPr lang="en-US" dirty="0">
                <a:latin typeface="Constantia" pitchFamily="18" charset="0"/>
              </a:rPr>
              <a:t>(float x, float y) – </a:t>
            </a:r>
            <a:r>
              <a:rPr lang="en-US" dirty="0" err="1">
                <a:latin typeface="Constantia" pitchFamily="18" charset="0"/>
              </a:rPr>
              <a:t>Memindahkan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titik</a:t>
            </a:r>
            <a:r>
              <a:rPr lang="en-US" dirty="0">
                <a:latin typeface="Constantia" pitchFamily="18" charset="0"/>
              </a:rPr>
              <a:t> path </a:t>
            </a:r>
            <a:r>
              <a:rPr lang="en-US" dirty="0" err="1">
                <a:latin typeface="Constantia" pitchFamily="18" charset="0"/>
              </a:rPr>
              <a:t>sekarang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ke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titik</a:t>
            </a:r>
            <a:r>
              <a:rPr lang="en-US" dirty="0">
                <a:latin typeface="Constantia" pitchFamily="18" charset="0"/>
              </a:rPr>
              <a:t> path yang </a:t>
            </a:r>
            <a:r>
              <a:rPr lang="en-US" dirty="0" err="1">
                <a:latin typeface="Constantia" pitchFamily="18" charset="0"/>
              </a:rPr>
              <a:t>diinginkan</a:t>
            </a:r>
            <a:r>
              <a:rPr lang="en-US" dirty="0">
                <a:latin typeface="Constantia" pitchFamily="18" charset="0"/>
              </a:rPr>
              <a:t>.</a:t>
            </a:r>
          </a:p>
          <a:p>
            <a:pPr marL="342900" indent="-342900"/>
            <a:endParaRPr lang="en-US" dirty="0">
              <a:latin typeface="Constantia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lineTo</a:t>
            </a:r>
            <a:r>
              <a:rPr lang="en-US" dirty="0">
                <a:latin typeface="Constantia" pitchFamily="18" charset="0"/>
              </a:rPr>
              <a:t>(float x, float y) – </a:t>
            </a:r>
            <a:r>
              <a:rPr lang="en-US" dirty="0" err="1">
                <a:latin typeface="Constantia" pitchFamily="18" charset="0"/>
              </a:rPr>
              <a:t>menambahkan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segmen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garis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ke</a:t>
            </a:r>
            <a:r>
              <a:rPr lang="en-US" dirty="0">
                <a:latin typeface="Constantia" pitchFamily="18" charset="0"/>
              </a:rPr>
              <a:t> path </a:t>
            </a:r>
            <a:r>
              <a:rPr lang="en-US" dirty="0" err="1">
                <a:latin typeface="Constantia" pitchFamily="18" charset="0"/>
              </a:rPr>
              <a:t>sekarang</a:t>
            </a:r>
            <a:r>
              <a:rPr lang="en-US" dirty="0">
                <a:latin typeface="Constantia" pitchFamily="18" charset="0"/>
              </a:rPr>
              <a:t/>
            </a:r>
            <a:br>
              <a:rPr lang="en-US" dirty="0">
                <a:latin typeface="Constantia" pitchFamily="18" charset="0"/>
              </a:rPr>
            </a:br>
            <a:endParaRPr lang="en-US" dirty="0">
              <a:latin typeface="Constantia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quadTo</a:t>
            </a:r>
            <a:r>
              <a:rPr lang="en-US" dirty="0">
                <a:latin typeface="Constantia" pitchFamily="18" charset="0"/>
              </a:rPr>
              <a:t>(float x, float y) – </a:t>
            </a:r>
            <a:r>
              <a:rPr lang="en-US" dirty="0" err="1">
                <a:latin typeface="Constantia" pitchFamily="18" charset="0"/>
              </a:rPr>
              <a:t>menambahkan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segmen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kurva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kuadrat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ke</a:t>
            </a:r>
            <a:r>
              <a:rPr lang="en-US" dirty="0">
                <a:latin typeface="Constantia" pitchFamily="18" charset="0"/>
              </a:rPr>
              <a:t> path </a:t>
            </a:r>
            <a:r>
              <a:rPr lang="en-US" dirty="0" err="1">
                <a:latin typeface="Constantia" pitchFamily="18" charset="0"/>
              </a:rPr>
              <a:t>sekarang</a:t>
            </a:r>
            <a:r>
              <a:rPr lang="en-US" dirty="0">
                <a:latin typeface="Constantia" pitchFamily="18" charset="0"/>
              </a:rPr>
              <a:t/>
            </a:r>
            <a:br>
              <a:rPr lang="en-US" dirty="0">
                <a:latin typeface="Constantia" pitchFamily="18" charset="0"/>
              </a:rPr>
            </a:br>
            <a:endParaRPr lang="en-US" dirty="0">
              <a:latin typeface="Constantia" pitchFamily="18" charset="0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curveTo</a:t>
            </a:r>
            <a:r>
              <a:rPr lang="en-US" dirty="0">
                <a:latin typeface="Constantia" pitchFamily="18" charset="0"/>
              </a:rPr>
              <a:t>(float x, float y) – </a:t>
            </a:r>
            <a:r>
              <a:rPr lang="en-US" dirty="0" err="1">
                <a:latin typeface="Constantia" pitchFamily="18" charset="0"/>
              </a:rPr>
              <a:t>menambahkan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segmen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kurva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kubik</a:t>
            </a:r>
            <a:r>
              <a:rPr lang="en-US" dirty="0">
                <a:latin typeface="Constantia" pitchFamily="18" charset="0"/>
              </a:rPr>
              <a:t> </a:t>
            </a:r>
            <a:r>
              <a:rPr lang="en-US" dirty="0" err="1">
                <a:latin typeface="Constantia" pitchFamily="18" charset="0"/>
              </a:rPr>
              <a:t>ke</a:t>
            </a:r>
            <a:r>
              <a:rPr lang="en-US" dirty="0">
                <a:latin typeface="Constantia" pitchFamily="18" charset="0"/>
              </a:rPr>
              <a:t> path </a:t>
            </a:r>
            <a:r>
              <a:rPr lang="en-US" dirty="0" err="1">
                <a:latin typeface="Constantia" pitchFamily="18" charset="0"/>
              </a:rPr>
              <a:t>sekarang</a:t>
            </a:r>
            <a:r>
              <a:rPr lang="en-US" dirty="0">
                <a:latin typeface="Constantia" pitchFamily="18" charset="0"/>
              </a:rPr>
              <a:t/>
            </a:r>
            <a:br>
              <a:rPr lang="en-US" dirty="0">
                <a:latin typeface="Constantia" pitchFamily="18" charset="0"/>
              </a:rPr>
            </a:br>
            <a:endParaRPr lang="en-US" dirty="0">
              <a:latin typeface="Constantia" pitchFamily="18" charset="0"/>
            </a:endParaRPr>
          </a:p>
          <a:p>
            <a:pPr marL="342900" indent="-342900"/>
            <a:endParaRPr lang="en-US" dirty="0">
              <a:latin typeface="Constantia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id-ID" b="1" dirty="0" smtClean="0"/>
              <a:t>General Path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3400" y="914399"/>
            <a:ext cx="4191000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onstantia" pitchFamily="18" charset="0"/>
              </a:rPr>
              <a:t>import java.awt.*;</a:t>
            </a:r>
          </a:p>
          <a:p>
            <a:r>
              <a:rPr lang="en-US" sz="1400" dirty="0">
                <a:latin typeface="Constantia" pitchFamily="18" charset="0"/>
              </a:rPr>
              <a:t>import </a:t>
            </a:r>
            <a:r>
              <a:rPr lang="en-US" sz="1400" dirty="0" err="1">
                <a:latin typeface="Constantia" pitchFamily="18" charset="0"/>
              </a:rPr>
              <a:t>java.awt.event</a:t>
            </a:r>
            <a:r>
              <a:rPr lang="en-US" sz="1400" dirty="0">
                <a:latin typeface="Constantia" pitchFamily="18" charset="0"/>
              </a:rPr>
              <a:t>.*;</a:t>
            </a:r>
          </a:p>
          <a:p>
            <a:r>
              <a:rPr lang="en-US" sz="1400" dirty="0">
                <a:latin typeface="Constantia" pitchFamily="18" charset="0"/>
              </a:rPr>
              <a:t>import </a:t>
            </a:r>
            <a:r>
              <a:rPr lang="en-US" sz="1400" dirty="0" err="1">
                <a:latin typeface="Constantia" pitchFamily="18" charset="0"/>
              </a:rPr>
              <a:t>javax.swing</a:t>
            </a:r>
            <a:r>
              <a:rPr lang="en-US" sz="1400" dirty="0">
                <a:latin typeface="Constantia" pitchFamily="18" charset="0"/>
              </a:rPr>
              <a:t>.*;</a:t>
            </a:r>
          </a:p>
          <a:p>
            <a:r>
              <a:rPr lang="en-US" sz="1400" dirty="0">
                <a:latin typeface="Constantia" pitchFamily="18" charset="0"/>
              </a:rPr>
              <a:t>import </a:t>
            </a:r>
            <a:r>
              <a:rPr lang="en-US" sz="1400" dirty="0" err="1">
                <a:latin typeface="Constantia" pitchFamily="18" charset="0"/>
              </a:rPr>
              <a:t>java.awt.font</a:t>
            </a:r>
            <a:r>
              <a:rPr lang="en-US" sz="1400" dirty="0">
                <a:latin typeface="Constantia" pitchFamily="18" charset="0"/>
              </a:rPr>
              <a:t>.*;</a:t>
            </a:r>
          </a:p>
          <a:p>
            <a:r>
              <a:rPr lang="en-US" sz="1400" dirty="0">
                <a:latin typeface="Constantia" pitchFamily="18" charset="0"/>
              </a:rPr>
              <a:t>import </a:t>
            </a:r>
            <a:r>
              <a:rPr lang="en-US" sz="1400" dirty="0" err="1">
                <a:latin typeface="Constantia" pitchFamily="18" charset="0"/>
              </a:rPr>
              <a:t>java.awt.geom</a:t>
            </a:r>
            <a:r>
              <a:rPr lang="en-US" sz="1400" dirty="0">
                <a:latin typeface="Constantia" pitchFamily="18" charset="0"/>
              </a:rPr>
              <a:t>.*;</a:t>
            </a:r>
          </a:p>
          <a:p>
            <a:r>
              <a:rPr lang="en-US" sz="1400" dirty="0">
                <a:latin typeface="Constantia" pitchFamily="18" charset="0"/>
              </a:rPr>
              <a:t>public class </a:t>
            </a:r>
            <a:r>
              <a:rPr lang="en-US" sz="1400" dirty="0" err="1">
                <a:latin typeface="Constantia" pitchFamily="18" charset="0"/>
              </a:rPr>
              <a:t>KelasGeneralPath</a:t>
            </a:r>
            <a:r>
              <a:rPr lang="en-US" sz="1400" dirty="0">
                <a:latin typeface="Constantia" pitchFamily="18" charset="0"/>
              </a:rPr>
              <a:t> extends </a:t>
            </a:r>
            <a:r>
              <a:rPr lang="en-US" sz="1400" dirty="0" err="1">
                <a:latin typeface="Constantia" pitchFamily="18" charset="0"/>
              </a:rPr>
              <a:t>JApplet</a:t>
            </a:r>
            <a:r>
              <a:rPr lang="en-US" sz="1400" dirty="0">
                <a:latin typeface="Constantia" pitchFamily="18" charset="0"/>
              </a:rPr>
              <a:t> {</a:t>
            </a:r>
          </a:p>
          <a:p>
            <a:r>
              <a:rPr lang="en-US" sz="1400" dirty="0">
                <a:latin typeface="Constantia" pitchFamily="18" charset="0"/>
              </a:rPr>
              <a:t>public static void main(String s[]) {</a:t>
            </a:r>
          </a:p>
          <a:p>
            <a:r>
              <a:rPr lang="en-US" sz="1400" dirty="0" err="1">
                <a:latin typeface="Constantia" pitchFamily="18" charset="0"/>
              </a:rPr>
              <a:t>JFrame</a:t>
            </a:r>
            <a:r>
              <a:rPr lang="en-US" sz="1400" dirty="0">
                <a:latin typeface="Constantia" pitchFamily="18" charset="0"/>
              </a:rPr>
              <a:t> frame = new </a:t>
            </a:r>
            <a:r>
              <a:rPr lang="en-US" sz="1400" dirty="0" err="1">
                <a:latin typeface="Constantia" pitchFamily="18" charset="0"/>
              </a:rPr>
              <a:t>JFrame</a:t>
            </a:r>
            <a:r>
              <a:rPr lang="en-US" sz="1400" dirty="0">
                <a:latin typeface="Constantia" pitchFamily="18" charset="0"/>
              </a:rPr>
              <a:t>();</a:t>
            </a:r>
          </a:p>
          <a:p>
            <a:r>
              <a:rPr lang="en-US" sz="1400" dirty="0" err="1">
                <a:latin typeface="Constantia" pitchFamily="18" charset="0"/>
              </a:rPr>
              <a:t>frame.setTitle</a:t>
            </a:r>
            <a:r>
              <a:rPr lang="en-US" sz="1400" dirty="0">
                <a:latin typeface="Constantia" pitchFamily="18" charset="0"/>
              </a:rPr>
              <a:t>("</a:t>
            </a:r>
            <a:r>
              <a:rPr lang="en-US" sz="1400" dirty="0" err="1">
                <a:latin typeface="Constantia" pitchFamily="18" charset="0"/>
              </a:rPr>
              <a:t>Kelas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GeneraPath</a:t>
            </a:r>
            <a:r>
              <a:rPr lang="en-US" sz="1400" dirty="0">
                <a:latin typeface="Constantia" pitchFamily="18" charset="0"/>
              </a:rPr>
              <a:t>");</a:t>
            </a:r>
          </a:p>
          <a:p>
            <a:r>
              <a:rPr lang="en-US" sz="1400" dirty="0" err="1">
                <a:latin typeface="Constantia" pitchFamily="18" charset="0"/>
              </a:rPr>
              <a:t>frame.setDefaultCloseOperation</a:t>
            </a:r>
            <a:r>
              <a:rPr lang="en-US" sz="1400" dirty="0">
                <a:latin typeface="Constantia" pitchFamily="18" charset="0"/>
              </a:rPr>
              <a:t>(</a:t>
            </a:r>
            <a:r>
              <a:rPr lang="en-US" sz="1400" dirty="0" err="1">
                <a:latin typeface="Constantia" pitchFamily="18" charset="0"/>
              </a:rPr>
              <a:t>JFrame.EXIT_ON_CLOSE</a:t>
            </a:r>
            <a:r>
              <a:rPr lang="en-US" sz="1400" dirty="0">
                <a:latin typeface="Constantia" pitchFamily="18" charset="0"/>
              </a:rPr>
              <a:t>);</a:t>
            </a:r>
          </a:p>
          <a:p>
            <a:r>
              <a:rPr lang="en-US" sz="1400" dirty="0" err="1">
                <a:latin typeface="Constantia" pitchFamily="18" charset="0"/>
              </a:rPr>
              <a:t>JApplet</a:t>
            </a:r>
            <a:r>
              <a:rPr lang="en-US" sz="1400" dirty="0">
                <a:latin typeface="Constantia" pitchFamily="18" charset="0"/>
              </a:rPr>
              <a:t> applet = new </a:t>
            </a:r>
            <a:r>
              <a:rPr lang="en-US" sz="1400" dirty="0" err="1">
                <a:latin typeface="Constantia" pitchFamily="18" charset="0"/>
              </a:rPr>
              <a:t>KelasGeneralPath</a:t>
            </a:r>
            <a:r>
              <a:rPr lang="en-US" sz="1400" dirty="0">
                <a:latin typeface="Constantia" pitchFamily="18" charset="0"/>
              </a:rPr>
              <a:t>();</a:t>
            </a:r>
          </a:p>
          <a:p>
            <a:r>
              <a:rPr lang="en-US" sz="1400" dirty="0" err="1">
                <a:latin typeface="Constantia" pitchFamily="18" charset="0"/>
              </a:rPr>
              <a:t>applet.init</a:t>
            </a:r>
            <a:r>
              <a:rPr lang="en-US" sz="1400" dirty="0">
                <a:latin typeface="Constantia" pitchFamily="18" charset="0"/>
              </a:rPr>
              <a:t>();</a:t>
            </a:r>
          </a:p>
          <a:p>
            <a:r>
              <a:rPr lang="en-US" sz="1400" dirty="0" err="1">
                <a:latin typeface="Constantia" pitchFamily="18" charset="0"/>
              </a:rPr>
              <a:t>frame.getContentPane</a:t>
            </a:r>
            <a:r>
              <a:rPr lang="en-US" sz="1400" dirty="0">
                <a:latin typeface="Constantia" pitchFamily="18" charset="0"/>
              </a:rPr>
              <a:t>().add(applet);</a:t>
            </a:r>
          </a:p>
          <a:p>
            <a:r>
              <a:rPr lang="en-US" sz="1400" dirty="0" err="1">
                <a:latin typeface="Constantia" pitchFamily="18" charset="0"/>
              </a:rPr>
              <a:t>frame.pack</a:t>
            </a:r>
            <a:r>
              <a:rPr lang="en-US" sz="1400" dirty="0">
                <a:latin typeface="Constantia" pitchFamily="18" charset="0"/>
              </a:rPr>
              <a:t>();</a:t>
            </a:r>
          </a:p>
          <a:p>
            <a:r>
              <a:rPr lang="en-US" sz="1400" dirty="0" err="1">
                <a:latin typeface="Constantia" pitchFamily="18" charset="0"/>
              </a:rPr>
              <a:t>frame.setVisible</a:t>
            </a:r>
            <a:r>
              <a:rPr lang="en-US" sz="1400" dirty="0">
                <a:latin typeface="Constantia" pitchFamily="18" charset="0"/>
              </a:rPr>
              <a:t>(true);}</a:t>
            </a:r>
          </a:p>
          <a:p>
            <a:r>
              <a:rPr lang="en-US" sz="1400" dirty="0">
                <a:latin typeface="Constantia" pitchFamily="18" charset="0"/>
              </a:rPr>
              <a:t>public void init() {</a:t>
            </a:r>
          </a:p>
          <a:p>
            <a:r>
              <a:rPr lang="en-US" sz="1400" dirty="0" err="1">
                <a:latin typeface="Constantia" pitchFamily="18" charset="0"/>
              </a:rPr>
              <a:t>JPanel</a:t>
            </a:r>
            <a:r>
              <a:rPr lang="en-US" sz="1400" dirty="0">
                <a:latin typeface="Constantia" pitchFamily="18" charset="0"/>
              </a:rPr>
              <a:t> panel = new Panel2D();</a:t>
            </a:r>
          </a:p>
          <a:p>
            <a:r>
              <a:rPr lang="en-US" sz="1400" dirty="0" err="1">
                <a:latin typeface="Constantia" pitchFamily="18" charset="0"/>
              </a:rPr>
              <a:t>getContentPane</a:t>
            </a:r>
            <a:r>
              <a:rPr lang="en-US" sz="1400" dirty="0">
                <a:latin typeface="Constantia" pitchFamily="18" charset="0"/>
              </a:rPr>
              <a:t>().add(panel);}}</a:t>
            </a:r>
          </a:p>
          <a:p>
            <a:r>
              <a:rPr lang="en-US" sz="1400" dirty="0">
                <a:latin typeface="Constantia" pitchFamily="18" charset="0"/>
              </a:rPr>
              <a:t>class Panel2D extends </a:t>
            </a:r>
            <a:r>
              <a:rPr lang="en-US" sz="1400" dirty="0" err="1">
                <a:latin typeface="Constantia" pitchFamily="18" charset="0"/>
              </a:rPr>
              <a:t>JPanel</a:t>
            </a:r>
            <a:r>
              <a:rPr lang="en-US" sz="1400" dirty="0">
                <a:latin typeface="Constantia" pitchFamily="18" charset="0"/>
              </a:rPr>
              <a:t>{</a:t>
            </a:r>
          </a:p>
          <a:p>
            <a:r>
              <a:rPr lang="en-US" sz="1400" dirty="0">
                <a:latin typeface="Constantia" pitchFamily="18" charset="0"/>
              </a:rPr>
              <a:t>public Panel2D() {</a:t>
            </a:r>
          </a:p>
          <a:p>
            <a:r>
              <a:rPr lang="en-US" sz="1400" dirty="0" err="1">
                <a:latin typeface="Constantia" pitchFamily="18" charset="0"/>
              </a:rPr>
              <a:t>setPreferredSize</a:t>
            </a:r>
            <a:r>
              <a:rPr lang="en-US" sz="1400" dirty="0">
                <a:latin typeface="Constantia" pitchFamily="18" charset="0"/>
              </a:rPr>
              <a:t>(new Dimension(500, 400));</a:t>
            </a:r>
          </a:p>
          <a:p>
            <a:r>
              <a:rPr lang="en-US" sz="1400" dirty="0" err="1">
                <a:latin typeface="Constantia" pitchFamily="18" charset="0"/>
              </a:rPr>
              <a:t>setBackground</a:t>
            </a:r>
            <a:r>
              <a:rPr lang="en-US" sz="1400" dirty="0">
                <a:latin typeface="Constantia" pitchFamily="18" charset="0"/>
              </a:rPr>
              <a:t>(</a:t>
            </a:r>
            <a:r>
              <a:rPr lang="en-US" sz="1400" dirty="0" err="1">
                <a:latin typeface="Constantia" pitchFamily="18" charset="0"/>
              </a:rPr>
              <a:t>Color.white</a:t>
            </a:r>
            <a:r>
              <a:rPr lang="en-US" sz="1400" dirty="0">
                <a:latin typeface="Constantia" pitchFamily="18" charset="0"/>
              </a:rPr>
              <a:t>);}</a:t>
            </a:r>
          </a:p>
          <a:p>
            <a:r>
              <a:rPr lang="en-US" sz="1400" dirty="0">
                <a:latin typeface="Constantia" pitchFamily="18" charset="0"/>
              </a:rPr>
              <a:t>public void </a:t>
            </a:r>
            <a:r>
              <a:rPr lang="en-US" sz="1400" dirty="0" err="1">
                <a:latin typeface="Constantia" pitchFamily="18" charset="0"/>
              </a:rPr>
              <a:t>paintComponent</a:t>
            </a:r>
            <a:r>
              <a:rPr lang="en-US" sz="1400" dirty="0">
                <a:latin typeface="Constantia" pitchFamily="18" charset="0"/>
              </a:rPr>
              <a:t>(Graphics g) {</a:t>
            </a:r>
            <a:r>
              <a:rPr lang="en-US" sz="1400" dirty="0" err="1">
                <a:latin typeface="Constantia" pitchFamily="18" charset="0"/>
              </a:rPr>
              <a:t>super.paintComponent</a:t>
            </a:r>
            <a:r>
              <a:rPr lang="en-US" sz="1400" dirty="0">
                <a:latin typeface="Constantia" pitchFamily="18" charset="0"/>
              </a:rPr>
              <a:t>(g);</a:t>
            </a:r>
          </a:p>
          <a:p>
            <a:endParaRPr lang="en-US" sz="1400" dirty="0">
              <a:latin typeface="Constantia" pitchFamily="18" charset="0"/>
            </a:endParaRPr>
          </a:p>
          <a:p>
            <a:endParaRPr lang="en-US" sz="1400" dirty="0">
              <a:latin typeface="Constantia" pitchFamily="18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105400" y="635754"/>
            <a:ext cx="3492500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>
                <a:latin typeface="Constantia" pitchFamily="18" charset="0"/>
              </a:rPr>
              <a:t>Graphics2D g2 = (Graphics2D)g;</a:t>
            </a:r>
          </a:p>
          <a:p>
            <a:r>
              <a:rPr lang="en-US" sz="1400" dirty="0" err="1">
                <a:latin typeface="Constantia" pitchFamily="18" charset="0"/>
              </a:rPr>
              <a:t>GeneralPath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gp</a:t>
            </a:r>
            <a:r>
              <a:rPr lang="en-US" sz="1400" dirty="0">
                <a:latin typeface="Constantia" pitchFamily="18" charset="0"/>
              </a:rPr>
              <a:t> = new </a:t>
            </a:r>
            <a:r>
              <a:rPr lang="en-US" sz="1400" dirty="0" err="1">
                <a:latin typeface="Constantia" pitchFamily="18" charset="0"/>
              </a:rPr>
              <a:t>GeneralPath</a:t>
            </a:r>
            <a:r>
              <a:rPr lang="en-US" sz="1400" dirty="0">
                <a:latin typeface="Constantia" pitchFamily="18" charset="0"/>
              </a:rPr>
              <a:t>();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Mulai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dari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sudut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depan-bawah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mobil</a:t>
            </a:r>
            <a:r>
              <a:rPr lang="en-US" sz="1400" dirty="0">
                <a:latin typeface="Constantia" pitchFamily="18" charset="0"/>
              </a:rPr>
              <a:t>.</a:t>
            </a:r>
          </a:p>
          <a:p>
            <a:r>
              <a:rPr lang="en-US" sz="1400" dirty="0" err="1">
                <a:latin typeface="Constantia" pitchFamily="18" charset="0"/>
              </a:rPr>
              <a:t>gp.moveTo</a:t>
            </a:r>
            <a:r>
              <a:rPr lang="en-US" sz="1400" dirty="0">
                <a:latin typeface="Constantia" pitchFamily="18" charset="0"/>
              </a:rPr>
              <a:t>(60,120);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bagian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bodi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bawah-depan</a:t>
            </a:r>
            <a:endParaRPr lang="en-US" sz="1400" dirty="0">
              <a:latin typeface="Constantia" pitchFamily="18" charset="0"/>
            </a:endParaRPr>
          </a:p>
          <a:p>
            <a:r>
              <a:rPr lang="en-US" sz="1400" dirty="0" err="1">
                <a:latin typeface="Constantia" pitchFamily="18" charset="0"/>
              </a:rPr>
              <a:t>gp.lineTo</a:t>
            </a:r>
            <a:r>
              <a:rPr lang="en-US" sz="1400" dirty="0">
                <a:latin typeface="Constantia" pitchFamily="18" charset="0"/>
              </a:rPr>
              <a:t>(80,120);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roda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depan</a:t>
            </a:r>
            <a:endParaRPr lang="en-US" sz="1400" dirty="0">
              <a:latin typeface="Constantia" pitchFamily="18" charset="0"/>
            </a:endParaRPr>
          </a:p>
          <a:p>
            <a:r>
              <a:rPr lang="en-US" sz="1400" dirty="0" err="1">
                <a:latin typeface="Constantia" pitchFamily="18" charset="0"/>
              </a:rPr>
              <a:t>gp.quadTo</a:t>
            </a:r>
            <a:r>
              <a:rPr lang="en-US" sz="1400" dirty="0">
                <a:latin typeface="Constantia" pitchFamily="18" charset="0"/>
              </a:rPr>
              <a:t>(90,140,100,120);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bagian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bodi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bawah-tengah</a:t>
            </a:r>
            <a:endParaRPr lang="en-US" sz="1400" dirty="0">
              <a:latin typeface="Constantia" pitchFamily="18" charset="0"/>
            </a:endParaRPr>
          </a:p>
          <a:p>
            <a:r>
              <a:rPr lang="en-US" sz="1400" dirty="0" err="1">
                <a:latin typeface="Constantia" pitchFamily="18" charset="0"/>
              </a:rPr>
              <a:t>gp.lineTo</a:t>
            </a:r>
            <a:r>
              <a:rPr lang="en-US" sz="1400" dirty="0">
                <a:latin typeface="Constantia" pitchFamily="18" charset="0"/>
              </a:rPr>
              <a:t>(160,120);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roda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belakang</a:t>
            </a:r>
            <a:endParaRPr lang="en-US" sz="1400" dirty="0">
              <a:latin typeface="Constantia" pitchFamily="18" charset="0"/>
            </a:endParaRPr>
          </a:p>
          <a:p>
            <a:r>
              <a:rPr lang="en-US" sz="1400" dirty="0" err="1">
                <a:latin typeface="Constantia" pitchFamily="18" charset="0"/>
              </a:rPr>
              <a:t>gp.quadTo</a:t>
            </a:r>
            <a:r>
              <a:rPr lang="en-US" sz="1400" dirty="0">
                <a:latin typeface="Constantia" pitchFamily="18" charset="0"/>
              </a:rPr>
              <a:t>(170,140,180,120);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bagian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bodi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bawah-belakang</a:t>
            </a:r>
            <a:endParaRPr lang="en-US" sz="1400" dirty="0">
              <a:latin typeface="Constantia" pitchFamily="18" charset="0"/>
            </a:endParaRPr>
          </a:p>
          <a:p>
            <a:r>
              <a:rPr lang="en-US" sz="1400" dirty="0" err="1">
                <a:latin typeface="Constantia" pitchFamily="18" charset="0"/>
              </a:rPr>
              <a:t>gp.lineTo</a:t>
            </a:r>
            <a:r>
              <a:rPr lang="en-US" sz="1400" dirty="0">
                <a:latin typeface="Constantia" pitchFamily="18" charset="0"/>
              </a:rPr>
              <a:t>(200,120);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bagian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belakang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mobil</a:t>
            </a:r>
            <a:endParaRPr lang="en-US" sz="1400" dirty="0">
              <a:latin typeface="Constantia" pitchFamily="18" charset="0"/>
            </a:endParaRPr>
          </a:p>
          <a:p>
            <a:r>
              <a:rPr lang="en-US" sz="1400" dirty="0" err="1">
                <a:latin typeface="Constantia" pitchFamily="18" charset="0"/>
              </a:rPr>
              <a:t>gp.curveTo</a:t>
            </a:r>
            <a:r>
              <a:rPr lang="en-US" sz="1400" dirty="0">
                <a:latin typeface="Constantia" pitchFamily="18" charset="0"/>
              </a:rPr>
              <a:t>(195,100,200,80,160,80);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atap</a:t>
            </a:r>
            <a:endParaRPr lang="en-US" sz="1400" dirty="0">
              <a:latin typeface="Constantia" pitchFamily="18" charset="0"/>
            </a:endParaRPr>
          </a:p>
          <a:p>
            <a:r>
              <a:rPr lang="en-US" sz="1400" dirty="0" err="1">
                <a:latin typeface="Constantia" pitchFamily="18" charset="0"/>
              </a:rPr>
              <a:t>gp.lineTo</a:t>
            </a:r>
            <a:r>
              <a:rPr lang="en-US" sz="1400" dirty="0">
                <a:latin typeface="Constantia" pitchFamily="18" charset="0"/>
              </a:rPr>
              <a:t>(110,80);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kaca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depan</a:t>
            </a:r>
            <a:endParaRPr lang="en-US" sz="1400" dirty="0">
              <a:latin typeface="Constantia" pitchFamily="18" charset="0"/>
            </a:endParaRPr>
          </a:p>
          <a:p>
            <a:r>
              <a:rPr lang="en-US" sz="1400" dirty="0" err="1">
                <a:latin typeface="Constantia" pitchFamily="18" charset="0"/>
              </a:rPr>
              <a:t>gp.lineTo</a:t>
            </a:r>
            <a:r>
              <a:rPr lang="en-US" sz="1400" dirty="0">
                <a:latin typeface="Constantia" pitchFamily="18" charset="0"/>
              </a:rPr>
              <a:t>(90,100);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bagian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hidung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mobil</a:t>
            </a:r>
            <a:endParaRPr lang="en-US" sz="1400" dirty="0">
              <a:latin typeface="Constantia" pitchFamily="18" charset="0"/>
            </a:endParaRPr>
          </a:p>
          <a:p>
            <a:r>
              <a:rPr lang="en-US" sz="1400" dirty="0" err="1">
                <a:latin typeface="Constantia" pitchFamily="18" charset="0"/>
              </a:rPr>
              <a:t>gp.lineTo</a:t>
            </a:r>
            <a:r>
              <a:rPr lang="en-US" sz="1400" dirty="0">
                <a:latin typeface="Constantia" pitchFamily="18" charset="0"/>
              </a:rPr>
              <a:t>(60,100);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bagian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depan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mobil</a:t>
            </a:r>
            <a:endParaRPr lang="en-US" sz="1400" dirty="0">
              <a:latin typeface="Constantia" pitchFamily="18" charset="0"/>
            </a:endParaRPr>
          </a:p>
          <a:p>
            <a:r>
              <a:rPr lang="en-US" sz="1400" dirty="0" err="1">
                <a:latin typeface="Constantia" pitchFamily="18" charset="0"/>
              </a:rPr>
              <a:t>gp.lineTo</a:t>
            </a:r>
            <a:r>
              <a:rPr lang="en-US" sz="1400" dirty="0">
                <a:latin typeface="Constantia" pitchFamily="18" charset="0"/>
              </a:rPr>
              <a:t>(60,120);</a:t>
            </a:r>
          </a:p>
          <a:p>
            <a:r>
              <a:rPr lang="en-US" sz="1400" dirty="0">
                <a:latin typeface="Constantia" pitchFamily="18" charset="0"/>
              </a:rPr>
              <a:t>//</a:t>
            </a:r>
            <a:r>
              <a:rPr lang="en-US" sz="1400" dirty="0" err="1">
                <a:latin typeface="Constantia" pitchFamily="18" charset="0"/>
              </a:rPr>
              <a:t>menggambar</a:t>
            </a:r>
            <a:r>
              <a:rPr lang="en-US" sz="1400" dirty="0">
                <a:latin typeface="Constantia" pitchFamily="18" charset="0"/>
              </a:rPr>
              <a:t> </a:t>
            </a:r>
            <a:r>
              <a:rPr lang="en-US" sz="1400" dirty="0" err="1">
                <a:latin typeface="Constantia" pitchFamily="18" charset="0"/>
              </a:rPr>
              <a:t>mobil</a:t>
            </a:r>
            <a:endParaRPr lang="en-US" sz="1400" dirty="0">
              <a:latin typeface="Constantia" pitchFamily="18" charset="0"/>
            </a:endParaRPr>
          </a:p>
          <a:p>
            <a:r>
              <a:rPr lang="en-US" sz="1400" dirty="0">
                <a:latin typeface="Constantia" pitchFamily="18" charset="0"/>
              </a:rPr>
              <a:t>g2.draw(</a:t>
            </a:r>
            <a:r>
              <a:rPr lang="en-US" sz="1400" dirty="0" err="1">
                <a:latin typeface="Constantia" pitchFamily="18" charset="0"/>
              </a:rPr>
              <a:t>gp</a:t>
            </a:r>
            <a:r>
              <a:rPr lang="en-US" sz="1400" dirty="0">
                <a:latin typeface="Constantia" pitchFamily="18" charset="0"/>
              </a:rPr>
              <a:t>);}}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229600" cy="515112"/>
          </a:xfrm>
        </p:spPr>
        <p:txBody>
          <a:bodyPr>
            <a:normAutofit fontScale="90000"/>
          </a:bodyPr>
          <a:lstStyle/>
          <a:p>
            <a:r>
              <a:rPr lang="id-ID" b="1" dirty="0" smtClean="0"/>
              <a:t>General Path</a:t>
            </a:r>
            <a:endParaRPr 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219200"/>
            <a:ext cx="52578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381000" y="2057400"/>
            <a:ext cx="83058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id-ID" sz="2000" b="1" i="1" dirty="0" smtClean="0"/>
              <a:t>Library</a:t>
            </a:r>
            <a:r>
              <a:rPr lang="id-ID" sz="2000" i="1" dirty="0" smtClean="0"/>
              <a:t> </a:t>
            </a:r>
            <a:r>
              <a:rPr lang="id-ID" sz="2000" dirty="0" smtClean="0"/>
              <a:t>Java2D telah menyediakan</a:t>
            </a:r>
            <a:r>
              <a:rPr lang="id-ID" sz="2000" b="1" dirty="0" smtClean="0"/>
              <a:t> </a:t>
            </a:r>
            <a:r>
              <a:rPr lang="id-ID" sz="2000" b="1" i="1" dirty="0" smtClean="0"/>
              <a:t>method-method </a:t>
            </a:r>
            <a:r>
              <a:rPr lang="id-ID" sz="2000" dirty="0" smtClean="0"/>
              <a:t>untuk menggambar bentuk-bentuk geometri standar seperti garis, lingkaran, elips, segiempat,  dsb. Sebuah objek geometri dapat di-</a:t>
            </a:r>
            <a:r>
              <a:rPr lang="id-ID" sz="2000" b="1" i="1" dirty="0" smtClean="0"/>
              <a:t>render</a:t>
            </a:r>
            <a:r>
              <a:rPr lang="id-ID" sz="2000" i="1" dirty="0" smtClean="0"/>
              <a:t> </a:t>
            </a:r>
            <a:r>
              <a:rPr lang="id-ID" sz="2000" dirty="0" smtClean="0"/>
              <a:t>dengan mengimplementasikan </a:t>
            </a:r>
            <a:r>
              <a:rPr lang="id-ID" sz="2000" b="1" i="1" dirty="0" smtClean="0"/>
              <a:t>interface </a:t>
            </a:r>
            <a:r>
              <a:rPr lang="id-ID" sz="2000" dirty="0" smtClean="0"/>
              <a:t>Shape. Graphics2D memiliki </a:t>
            </a:r>
            <a:r>
              <a:rPr lang="id-ID" sz="2000" i="1" dirty="0" smtClean="0"/>
              <a:t>method </a:t>
            </a:r>
            <a:r>
              <a:rPr lang="id-ID" sz="2000" b="1" dirty="0" smtClean="0"/>
              <a:t>draw(Shape  s) </a:t>
            </a:r>
            <a:r>
              <a:rPr lang="id-ID" sz="2000" dirty="0" smtClean="0"/>
              <a:t>dan </a:t>
            </a:r>
            <a:r>
              <a:rPr lang="id-ID" sz="2000" b="1" dirty="0" smtClean="0"/>
              <a:t>fill(Shape s</a:t>
            </a:r>
            <a:r>
              <a:rPr lang="id-ID" sz="2000" dirty="0" smtClean="0"/>
              <a:t>) untuk menggambar  bentuk </a:t>
            </a:r>
            <a:r>
              <a:rPr lang="id-ID" sz="2000" i="1" dirty="0" smtClean="0"/>
              <a:t>outline </a:t>
            </a:r>
            <a:r>
              <a:rPr lang="id-ID" sz="2000" dirty="0" smtClean="0"/>
              <a:t>dan bentuk penuh sebuah objek geometri. Java 2D dapat membentuk bentuk-bentuk geometri dasar, kemudian menggabungkannya untuk membentuk objek lain yang lebih kompleks [2]. Hierarki </a:t>
            </a:r>
            <a:r>
              <a:rPr lang="id-ID" sz="2000" b="1" i="1" dirty="0" smtClean="0"/>
              <a:t>class</a:t>
            </a:r>
            <a:r>
              <a:rPr lang="id-ID" sz="2000" i="1" dirty="0" smtClean="0"/>
              <a:t> </a:t>
            </a:r>
            <a:r>
              <a:rPr lang="id-ID" sz="2000" dirty="0" smtClean="0"/>
              <a:t>Shape dapat dilihat pada gambar 3.1.</a:t>
            </a:r>
            <a:endParaRPr lang="id-ID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>
            <a:normAutofit/>
          </a:bodyPr>
          <a:lstStyle/>
          <a:p>
            <a:r>
              <a:rPr lang="id-ID" b="1" dirty="0" smtClean="0"/>
              <a:t>Model Geometri</a:t>
            </a:r>
            <a:endParaRPr lang="id-ID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PAINTING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57200" y="137160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/>
              <a:t>Painting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proses</a:t>
            </a:r>
            <a:r>
              <a:rPr lang="en-US" dirty="0" smtClean="0"/>
              <a:t> </a:t>
            </a:r>
            <a:r>
              <a:rPr lang="en-US" i="1" dirty="0" smtClean="0"/>
              <a:t>filling</a:t>
            </a:r>
            <a:r>
              <a:rPr lang="en-US" dirty="0" smtClean="0"/>
              <a:t> (</a:t>
            </a:r>
            <a:r>
              <a:rPr lang="en-US" dirty="0" err="1" smtClean="0"/>
              <a:t>pengisian</a:t>
            </a:r>
            <a:r>
              <a:rPr lang="en-US" dirty="0" smtClean="0"/>
              <a:t>)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tampilan</a:t>
            </a:r>
            <a:r>
              <a:rPr lang="en-US" dirty="0" smtClean="0"/>
              <a:t> </a:t>
            </a:r>
            <a:r>
              <a:rPr lang="en-US" dirty="0" err="1" smtClean="0"/>
              <a:t>objek</a:t>
            </a:r>
            <a:r>
              <a:rPr lang="en-US" dirty="0" smtClean="0"/>
              <a:t> </a:t>
            </a:r>
            <a:r>
              <a:rPr lang="en-US" dirty="0" err="1" smtClean="0"/>
              <a:t>grafis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, </a:t>
            </a:r>
            <a:r>
              <a:rPr lang="en-US" i="1" dirty="0" smtClean="0"/>
              <a:t>color gradient </a:t>
            </a:r>
            <a:r>
              <a:rPr lang="en-US" dirty="0" smtClean="0"/>
              <a:t>(</a:t>
            </a:r>
            <a:r>
              <a:rPr lang="en-US" dirty="0" err="1" smtClean="0"/>
              <a:t>pencampuran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r>
              <a:rPr lang="en-US" dirty="0" smtClean="0"/>
              <a:t>), </a:t>
            </a:r>
            <a:r>
              <a:rPr lang="en-US" dirty="0" err="1" smtClean="0"/>
              <a:t>atau</a:t>
            </a:r>
            <a:r>
              <a:rPr lang="en-US" dirty="0" smtClean="0"/>
              <a:t> </a:t>
            </a:r>
            <a:r>
              <a:rPr lang="en-US" i="1" dirty="0" smtClean="0"/>
              <a:t>texture</a:t>
            </a:r>
            <a:r>
              <a:rPr lang="en-US" dirty="0" smtClean="0"/>
              <a:t> (</a:t>
            </a:r>
            <a:r>
              <a:rPr lang="en-US" dirty="0" err="1" smtClean="0"/>
              <a:t>warna</a:t>
            </a:r>
            <a:r>
              <a:rPr lang="en-US" dirty="0" smtClean="0"/>
              <a:t> </a:t>
            </a:r>
            <a:r>
              <a:rPr lang="en-US" dirty="0" err="1" smtClean="0"/>
              <a:t>berkontur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2514600"/>
            <a:ext cx="3113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texture</a:t>
            </a:r>
            <a:r>
              <a:rPr lang="en-US" b="1" dirty="0" smtClean="0"/>
              <a:t> (</a:t>
            </a:r>
            <a:r>
              <a:rPr lang="en-US" b="1" dirty="0" err="1" smtClean="0"/>
              <a:t>warna</a:t>
            </a:r>
            <a:r>
              <a:rPr lang="en-US" b="1" dirty="0" smtClean="0"/>
              <a:t> </a:t>
            </a:r>
            <a:r>
              <a:rPr lang="en-US" b="1" dirty="0" err="1" smtClean="0"/>
              <a:t>berkontur</a:t>
            </a:r>
            <a:r>
              <a:rPr lang="en-US" b="1" dirty="0" smtClean="0"/>
              <a:t>).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09600" y="2133600"/>
            <a:ext cx="4306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color gradient </a:t>
            </a:r>
            <a:r>
              <a:rPr lang="en-US" b="1" dirty="0" smtClean="0"/>
              <a:t>(</a:t>
            </a:r>
            <a:r>
              <a:rPr lang="en-US" b="1" dirty="0" err="1" smtClean="0"/>
              <a:t>pencampuran</a:t>
            </a:r>
            <a:r>
              <a:rPr lang="en-US" b="1" dirty="0" smtClean="0"/>
              <a:t> </a:t>
            </a:r>
            <a:r>
              <a:rPr lang="en-US" b="1" dirty="0" err="1" smtClean="0"/>
              <a:t>warna</a:t>
            </a:r>
            <a:r>
              <a:rPr lang="en-US" b="1" dirty="0" smtClean="0"/>
              <a:t>), 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85800" y="3429000"/>
            <a:ext cx="1395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Solid Color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600" y="2971800"/>
            <a:ext cx="6373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/>
              <a:t>Jenis</a:t>
            </a:r>
            <a:r>
              <a:rPr lang="en-US" i="1" dirty="0" smtClean="0"/>
              <a:t> </a:t>
            </a:r>
            <a:r>
              <a:rPr lang="en-US" i="1" dirty="0" err="1" smtClean="0"/>
              <a:t>warna</a:t>
            </a:r>
            <a:r>
              <a:rPr lang="en-US" i="1" dirty="0" smtClean="0"/>
              <a:t> yang </a:t>
            </a:r>
            <a:r>
              <a:rPr lang="en-US" i="1" dirty="0" err="1" smtClean="0"/>
              <a:t>di</a:t>
            </a:r>
            <a:r>
              <a:rPr lang="en-US" i="1" dirty="0" smtClean="0"/>
              <a:t> </a:t>
            </a:r>
            <a:r>
              <a:rPr lang="en-US" i="1" dirty="0" err="1" smtClean="0"/>
              <a:t>gunkan</a:t>
            </a:r>
            <a:r>
              <a:rPr lang="en-US" i="1" dirty="0" smtClean="0"/>
              <a:t> </a:t>
            </a:r>
            <a:r>
              <a:rPr lang="en-US" i="1" dirty="0" err="1" smtClean="0"/>
              <a:t>adalah</a:t>
            </a:r>
            <a:r>
              <a:rPr lang="en-US" i="1" dirty="0" smtClean="0"/>
              <a:t> Solid Color </a:t>
            </a:r>
            <a:r>
              <a:rPr lang="en-US" i="1" dirty="0" err="1" smtClean="0"/>
              <a:t>atau</a:t>
            </a:r>
            <a:r>
              <a:rPr lang="en-US" i="1" dirty="0" smtClean="0"/>
              <a:t> </a:t>
            </a:r>
            <a:r>
              <a:rPr lang="en-US" dirty="0" smtClean="0"/>
              <a:t>Solid Color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5800" y="3886200"/>
            <a:ext cx="320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Swing Color Chooser Dialog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GradientPaint</a:t>
            </a:r>
            <a:endParaRPr 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33400" y="1371600"/>
            <a:ext cx="7772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Gradient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adalah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sebuah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transisi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color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satu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lainnya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API 2D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menyediakan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sebuah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pengimplementasian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proses</a:t>
            </a:r>
            <a:r>
              <a:rPr kumimoji="0" 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gradient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biasa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yaitu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java.awt.GradientPaint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.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kelas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mendefinisikan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gradient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menggunakan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dua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point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dua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Sebuah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proses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gradient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dengan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baik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berpindah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satu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menjadi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lain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saat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and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bergerak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sepanjang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garis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menghubungkan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kedua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point,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dimana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hal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disebut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gradient line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</a:t>
            </a:r>
            <a:r>
              <a:rPr kumimoji="0" lang="en-US" sz="12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GradientPaint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menciptakan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sejumlah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area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secara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paralel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mengikuti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penyesuaikan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dilewati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oleh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gradient line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Pada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gambar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dibawah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menunjukkan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proses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gradient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berjalan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putih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hitam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abu-abu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Juga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menunjukkan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gradient line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endpoints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gradient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itu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sendiri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1" y="3048000"/>
            <a:ext cx="4724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533400" y="4876800"/>
            <a:ext cx="7239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Gambar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33. An acyclic linear gradient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An cyclic linear gradient</a:t>
            </a:r>
            <a:endParaRPr lang="en-US" dirty="0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19800" y="2286000"/>
            <a:ext cx="18192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762000" y="1295400"/>
            <a:ext cx="4572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import java.awt.*;</a:t>
            </a:r>
          </a:p>
          <a:p>
            <a:r>
              <a:rPr lang="en-US" sz="1400" dirty="0" smtClean="0"/>
              <a:t>import </a:t>
            </a:r>
            <a:r>
              <a:rPr lang="en-US" sz="1400" dirty="0" err="1" smtClean="0"/>
              <a:t>javax.swing</a:t>
            </a:r>
            <a:r>
              <a:rPr lang="en-US" sz="1400" dirty="0" smtClean="0"/>
              <a:t>.*;</a:t>
            </a:r>
          </a:p>
          <a:p>
            <a:r>
              <a:rPr lang="en-US" sz="1400" dirty="0" smtClean="0"/>
              <a:t>import </a:t>
            </a:r>
            <a:r>
              <a:rPr lang="en-US" sz="1400" dirty="0" err="1" smtClean="0"/>
              <a:t>java.awt.geom</a:t>
            </a:r>
            <a:r>
              <a:rPr lang="en-US" sz="1400" dirty="0" smtClean="0"/>
              <a:t>.*;</a:t>
            </a:r>
          </a:p>
          <a:p>
            <a:r>
              <a:rPr lang="en-US" sz="1400" dirty="0" smtClean="0"/>
              <a:t> public class </a:t>
            </a:r>
            <a:r>
              <a:rPr lang="en-US" sz="1400" dirty="0" err="1" smtClean="0"/>
              <a:t>MencobaGradien</a:t>
            </a:r>
            <a:r>
              <a:rPr lang="en-US" sz="1400" dirty="0" smtClean="0"/>
              <a:t> extends </a:t>
            </a:r>
            <a:r>
              <a:rPr lang="en-US" sz="1400" dirty="0" err="1" smtClean="0"/>
              <a:t>JPanel</a:t>
            </a:r>
            <a:r>
              <a:rPr lang="en-US" sz="1400" dirty="0" smtClean="0"/>
              <a:t>{</a:t>
            </a:r>
          </a:p>
          <a:p>
            <a:r>
              <a:rPr lang="en-US" sz="1400" dirty="0" smtClean="0"/>
              <a:t>    public static void main(String[] </a:t>
            </a:r>
            <a:r>
              <a:rPr lang="en-US" sz="1400" dirty="0" err="1" smtClean="0"/>
              <a:t>args</a:t>
            </a:r>
            <a:r>
              <a:rPr lang="en-US" sz="1400" dirty="0" smtClean="0"/>
              <a:t>){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JFrame</a:t>
            </a:r>
            <a:r>
              <a:rPr lang="en-US" sz="1400" dirty="0" smtClean="0"/>
              <a:t> f = new </a:t>
            </a:r>
            <a:r>
              <a:rPr lang="en-US" sz="1400" dirty="0" err="1" smtClean="0"/>
              <a:t>JFrame</a:t>
            </a:r>
            <a:r>
              <a:rPr lang="en-US" sz="1400" dirty="0" smtClean="0"/>
              <a:t>("Basic Sample 2D");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MencobaGradien</a:t>
            </a:r>
            <a:r>
              <a:rPr lang="en-US" sz="1400" dirty="0" smtClean="0"/>
              <a:t> </a:t>
            </a:r>
            <a:r>
              <a:rPr lang="en-US" sz="1400" dirty="0" err="1" smtClean="0"/>
              <a:t>bs</a:t>
            </a:r>
            <a:r>
              <a:rPr lang="en-US" sz="1400" dirty="0" smtClean="0"/>
              <a:t> = new </a:t>
            </a:r>
            <a:r>
              <a:rPr lang="en-US" sz="1400" dirty="0" err="1" smtClean="0"/>
              <a:t>MencobaGradien</a:t>
            </a:r>
            <a:r>
              <a:rPr lang="en-US" sz="1400" dirty="0" smtClean="0"/>
              <a:t>();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f.getContentPane</a:t>
            </a:r>
            <a:r>
              <a:rPr lang="en-US" sz="1400" dirty="0" smtClean="0"/>
              <a:t>().add("</a:t>
            </a:r>
            <a:r>
              <a:rPr lang="en-US" sz="1400" dirty="0" err="1" smtClean="0"/>
              <a:t>Center",bs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f.pack</a:t>
            </a:r>
            <a:r>
              <a:rPr lang="en-US" sz="1400" dirty="0" smtClean="0"/>
              <a:t>();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f.setSize</a:t>
            </a:r>
            <a:r>
              <a:rPr lang="en-US" sz="1400" dirty="0" smtClean="0"/>
              <a:t>(new Dimension(300,300));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f.setVisible</a:t>
            </a:r>
            <a:r>
              <a:rPr lang="en-US" sz="1400" dirty="0" smtClean="0"/>
              <a:t>(true);</a:t>
            </a:r>
          </a:p>
          <a:p>
            <a:r>
              <a:rPr lang="en-US" sz="1400" dirty="0" smtClean="0"/>
              <a:t>    }   </a:t>
            </a:r>
          </a:p>
          <a:p>
            <a:r>
              <a:rPr lang="en-US" sz="1400" dirty="0" smtClean="0"/>
              <a:t>    public void </a:t>
            </a:r>
            <a:r>
              <a:rPr lang="en-US" sz="1400" dirty="0" err="1" smtClean="0"/>
              <a:t>paintComponent</a:t>
            </a:r>
            <a:r>
              <a:rPr lang="en-US" sz="1400" dirty="0" smtClean="0"/>
              <a:t>(Graphics g){</a:t>
            </a:r>
          </a:p>
          <a:p>
            <a:r>
              <a:rPr lang="en-US" sz="1400" dirty="0" smtClean="0"/>
              <a:t>       </a:t>
            </a:r>
          </a:p>
          <a:p>
            <a:r>
              <a:rPr lang="en-US" sz="1400" dirty="0" smtClean="0"/>
              <a:t>     Graphics2D g2d = (Graphics2D)g;</a:t>
            </a:r>
          </a:p>
          <a:p>
            <a:r>
              <a:rPr lang="en-US" sz="1400" dirty="0" smtClean="0"/>
              <a:t>      //fill elipse2D.Double</a:t>
            </a:r>
          </a:p>
          <a:p>
            <a:r>
              <a:rPr lang="en-US" sz="1400" dirty="0" smtClean="0"/>
              <a:t>    </a:t>
            </a:r>
            <a:r>
              <a:rPr lang="en-US" sz="1400" dirty="0" err="1" smtClean="0"/>
              <a:t>GradientPaint</a:t>
            </a:r>
            <a:r>
              <a:rPr lang="en-US" sz="1400" dirty="0" smtClean="0"/>
              <a:t> </a:t>
            </a:r>
            <a:r>
              <a:rPr lang="en-US" sz="1400" dirty="0" err="1" smtClean="0"/>
              <a:t>warnaku</a:t>
            </a:r>
            <a:r>
              <a:rPr lang="en-US" sz="1400" dirty="0" smtClean="0"/>
              <a:t> = new </a:t>
            </a:r>
            <a:r>
              <a:rPr lang="en-US" sz="1400" dirty="0" err="1" smtClean="0"/>
              <a:t>GradientPaint</a:t>
            </a:r>
            <a:r>
              <a:rPr lang="en-US" sz="1400" dirty="0" smtClean="0"/>
              <a:t>(50,50,Color.black,100,0,Color.white,true);</a:t>
            </a:r>
          </a:p>
          <a:p>
            <a:r>
              <a:rPr lang="en-US" sz="1400" dirty="0" smtClean="0"/>
              <a:t>    g2d.setPaint(</a:t>
            </a:r>
            <a:r>
              <a:rPr lang="en-US" sz="1400" dirty="0" err="1" smtClean="0"/>
              <a:t>warnaku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    g2d.fill(new Rectangle2D.Double(50,50,100,50));</a:t>
            </a:r>
          </a:p>
          <a:p>
            <a:endParaRPr lang="en-US" sz="1400" dirty="0" smtClean="0"/>
          </a:p>
          <a:p>
            <a:r>
              <a:rPr lang="en-US" sz="1400" dirty="0" smtClean="0"/>
              <a:t>    }   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GradientPaint</a:t>
            </a:r>
            <a:endParaRPr 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33400" y="1371600"/>
            <a:ext cx="7772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 smtClean="0"/>
              <a:t>GradientPaint</a:t>
            </a:r>
            <a:r>
              <a:rPr lang="en-US" sz="1200" dirty="0" smtClean="0"/>
              <a:t> </a:t>
            </a:r>
            <a:r>
              <a:rPr lang="en-US" sz="1200" dirty="0" err="1" smtClean="0"/>
              <a:t>bisa</a:t>
            </a:r>
            <a:r>
              <a:rPr lang="en-US" sz="1200" dirty="0" smtClean="0"/>
              <a:t> </a:t>
            </a:r>
            <a:r>
              <a:rPr lang="en-US" sz="1200" dirty="0" err="1" smtClean="0"/>
              <a:t>jadi</a:t>
            </a:r>
            <a:r>
              <a:rPr lang="en-US" sz="1200" dirty="0" smtClean="0"/>
              <a:t> cyclic </a:t>
            </a:r>
            <a:r>
              <a:rPr lang="en-US" sz="1200" dirty="0" err="1" smtClean="0"/>
              <a:t>atau</a:t>
            </a:r>
            <a:r>
              <a:rPr lang="en-US" sz="1200" dirty="0" smtClean="0"/>
              <a:t> acyclic. </a:t>
            </a:r>
            <a:r>
              <a:rPr lang="en-US" sz="1200" dirty="0" err="1" smtClean="0"/>
              <a:t>Pada</a:t>
            </a:r>
            <a:r>
              <a:rPr lang="en-US" sz="1200" dirty="0" smtClean="0"/>
              <a:t> </a:t>
            </a:r>
            <a:r>
              <a:rPr lang="en-US" sz="1200" dirty="0" err="1" smtClean="0"/>
              <a:t>sebuah</a:t>
            </a:r>
            <a:r>
              <a:rPr lang="en-US" sz="1200" dirty="0" smtClean="0"/>
              <a:t> acyclic </a:t>
            </a:r>
            <a:r>
              <a:rPr lang="en-US" sz="1200" dirty="0" err="1" smtClean="0"/>
              <a:t>GradientPint</a:t>
            </a:r>
            <a:r>
              <a:rPr lang="en-US" sz="1200" dirty="0" smtClean="0"/>
              <a:t>, </a:t>
            </a:r>
            <a:r>
              <a:rPr lang="en-US" sz="1200" dirty="0" err="1" smtClean="0"/>
              <a:t>titik</a:t>
            </a:r>
            <a:r>
              <a:rPr lang="en-US" sz="1200" dirty="0" smtClean="0"/>
              <a:t> </a:t>
            </a:r>
            <a:r>
              <a:rPr lang="en-US" sz="1200" dirty="0" err="1" smtClean="0"/>
              <a:t>mana</a:t>
            </a:r>
            <a:r>
              <a:rPr lang="en-US" sz="1200" dirty="0" smtClean="0"/>
              <a:t> </a:t>
            </a:r>
            <a:r>
              <a:rPr lang="en-US" sz="1200" dirty="0" err="1" smtClean="0"/>
              <a:t>saja</a:t>
            </a:r>
            <a:r>
              <a:rPr lang="en-US" sz="1200" dirty="0" smtClean="0"/>
              <a:t> </a:t>
            </a:r>
            <a:r>
              <a:rPr lang="en-US" sz="1200" dirty="0" err="1" smtClean="0"/>
              <a:t>diantara</a:t>
            </a:r>
            <a:r>
              <a:rPr lang="en-US" sz="1200" dirty="0" smtClean="0"/>
              <a:t> </a:t>
            </a:r>
            <a:r>
              <a:rPr lang="en-US" sz="1200" dirty="0" err="1" smtClean="0"/>
              <a:t>titik</a:t>
            </a:r>
            <a:r>
              <a:rPr lang="en-US" sz="1200" dirty="0" smtClean="0"/>
              <a:t> </a:t>
            </a:r>
            <a:r>
              <a:rPr lang="en-US" sz="1200" dirty="0" err="1" smtClean="0"/>
              <a:t>akhir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gradient line </a:t>
            </a:r>
            <a:r>
              <a:rPr lang="en-US" sz="1200" dirty="0" err="1" smtClean="0"/>
              <a:t>adalah</a:t>
            </a:r>
            <a:r>
              <a:rPr lang="en-US" sz="1200" dirty="0" smtClean="0"/>
              <a:t> </a:t>
            </a:r>
            <a:r>
              <a:rPr lang="en-US" sz="1200" dirty="0" err="1" smtClean="0"/>
              <a:t>warna</a:t>
            </a:r>
            <a:r>
              <a:rPr lang="en-US" sz="1200" dirty="0" smtClean="0"/>
              <a:t> yang </a:t>
            </a:r>
            <a:r>
              <a:rPr lang="en-US" sz="1200" dirty="0" err="1" smtClean="0"/>
              <a:t>sama</a:t>
            </a:r>
            <a:r>
              <a:rPr lang="en-US" sz="1200" dirty="0" smtClean="0"/>
              <a:t> </a:t>
            </a:r>
            <a:r>
              <a:rPr lang="en-US" sz="1200" dirty="0" err="1" smtClean="0"/>
              <a:t>seperti</a:t>
            </a:r>
            <a:r>
              <a:rPr lang="en-US" sz="1200" dirty="0" smtClean="0"/>
              <a:t> </a:t>
            </a:r>
            <a:r>
              <a:rPr lang="en-US" sz="1200" dirty="0" err="1" smtClean="0"/>
              <a:t>titik</a:t>
            </a:r>
            <a:r>
              <a:rPr lang="en-US" sz="1200" dirty="0" smtClean="0"/>
              <a:t> </a:t>
            </a:r>
            <a:r>
              <a:rPr lang="en-US" sz="1200" dirty="0" err="1" smtClean="0"/>
              <a:t>akhir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</a:t>
            </a:r>
            <a:r>
              <a:rPr lang="en-US" sz="1200" dirty="0" err="1" smtClean="0"/>
              <a:t>garis</a:t>
            </a:r>
            <a:r>
              <a:rPr lang="en-US" sz="1200" dirty="0" smtClean="0"/>
              <a:t> (</a:t>
            </a:r>
            <a:r>
              <a:rPr lang="en-US" sz="1200" dirty="0" err="1" smtClean="0"/>
              <a:t>gambar</a:t>
            </a:r>
            <a:r>
              <a:rPr lang="en-US" sz="1200" dirty="0" smtClean="0"/>
              <a:t> 33). </a:t>
            </a:r>
            <a:r>
              <a:rPr lang="en-US" sz="1200" dirty="0" err="1" smtClean="0"/>
              <a:t>Sedangkan</a:t>
            </a:r>
            <a:r>
              <a:rPr lang="en-US" sz="1200" dirty="0" smtClean="0"/>
              <a:t> cyclic </a:t>
            </a:r>
            <a:r>
              <a:rPr lang="en-US" sz="1200" dirty="0" err="1" smtClean="0"/>
              <a:t>GradientPaint</a:t>
            </a:r>
            <a:r>
              <a:rPr lang="en-US" sz="1200" dirty="0" smtClean="0"/>
              <a:t>, </a:t>
            </a:r>
            <a:r>
              <a:rPr lang="en-US" sz="1200" dirty="0" err="1" smtClean="0"/>
              <a:t>pewarnaan</a:t>
            </a:r>
            <a:r>
              <a:rPr lang="en-US" sz="1200" dirty="0" smtClean="0"/>
              <a:t> </a:t>
            </a:r>
            <a:r>
              <a:rPr lang="en-US" sz="1200" dirty="0" err="1" smtClean="0"/>
              <a:t>terus</a:t>
            </a:r>
            <a:r>
              <a:rPr lang="en-US" sz="1200" dirty="0" smtClean="0"/>
              <a:t> </a:t>
            </a:r>
            <a:r>
              <a:rPr lang="en-US" sz="1200" dirty="0" err="1" smtClean="0"/>
              <a:t>berlanjut</a:t>
            </a:r>
            <a:r>
              <a:rPr lang="en-US" sz="1200" dirty="0" smtClean="0"/>
              <a:t> </a:t>
            </a:r>
            <a:r>
              <a:rPr lang="en-US" sz="1200" dirty="0" err="1" smtClean="0"/>
              <a:t>atau</a:t>
            </a:r>
            <a:r>
              <a:rPr lang="en-US" sz="1200" dirty="0" smtClean="0"/>
              <a:t> </a:t>
            </a:r>
            <a:r>
              <a:rPr lang="en-US" sz="1200" dirty="0" err="1" smtClean="0"/>
              <a:t>berganti</a:t>
            </a:r>
            <a:r>
              <a:rPr lang="en-US" sz="1200" dirty="0" smtClean="0"/>
              <a:t> </a:t>
            </a:r>
            <a:r>
              <a:rPr lang="en-US" sz="1200" dirty="0" err="1" smtClean="0"/>
              <a:t>diantara</a:t>
            </a:r>
            <a:r>
              <a:rPr lang="en-US" sz="1200" dirty="0" smtClean="0"/>
              <a:t> </a:t>
            </a:r>
            <a:r>
              <a:rPr lang="en-US" sz="1200" dirty="0" err="1" smtClean="0"/>
              <a:t>akhir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</a:t>
            </a:r>
            <a:r>
              <a:rPr lang="en-US" sz="1200" dirty="0" err="1" smtClean="0"/>
              <a:t>titik</a:t>
            </a:r>
            <a:r>
              <a:rPr lang="en-US" sz="1200" dirty="0" smtClean="0"/>
              <a:t> gradient line, </a:t>
            </a:r>
            <a:r>
              <a:rPr lang="en-US" sz="1200" dirty="0" err="1" smtClean="0"/>
              <a:t>dalam</a:t>
            </a:r>
            <a:r>
              <a:rPr lang="en-US" sz="1200" dirty="0" smtClean="0"/>
              <a:t> </a:t>
            </a:r>
            <a:r>
              <a:rPr lang="en-US" sz="1200" dirty="0" err="1" smtClean="0"/>
              <a:t>hal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 </a:t>
            </a:r>
            <a:r>
              <a:rPr lang="en-US" sz="1200" dirty="0" err="1" smtClean="0"/>
              <a:t>segmentasi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gradient line </a:t>
            </a:r>
            <a:r>
              <a:rPr lang="en-US" sz="1200" dirty="0" err="1" smtClean="0"/>
              <a:t>merupakan</a:t>
            </a:r>
            <a:r>
              <a:rPr lang="en-US" sz="1200" dirty="0" smtClean="0"/>
              <a:t> </a:t>
            </a:r>
            <a:r>
              <a:rPr lang="en-US" sz="1200" dirty="0" err="1" smtClean="0"/>
              <a:t>replika</a:t>
            </a:r>
            <a:r>
              <a:rPr lang="en-US" sz="1200" dirty="0" smtClean="0"/>
              <a:t> </a:t>
            </a:r>
            <a:r>
              <a:rPr lang="en-US" sz="1200" dirty="0" err="1" smtClean="0"/>
              <a:t>dari</a:t>
            </a:r>
            <a:r>
              <a:rPr lang="en-US" sz="1200" dirty="0" smtClean="0"/>
              <a:t> </a:t>
            </a:r>
            <a:r>
              <a:rPr lang="en-US" sz="1200" dirty="0" err="1" smtClean="0"/>
              <a:t>pembentukan</a:t>
            </a:r>
            <a:r>
              <a:rPr lang="en-US" sz="1200" dirty="0" smtClean="0"/>
              <a:t> </a:t>
            </a:r>
            <a:r>
              <a:rPr lang="en-US" sz="1200" dirty="0" err="1" smtClean="0"/>
              <a:t>sebelumnya</a:t>
            </a:r>
            <a:r>
              <a:rPr lang="en-US" sz="1200" dirty="0" smtClean="0"/>
              <a:t>, </a:t>
            </a:r>
            <a:r>
              <a:rPr lang="en-US" sz="1200" dirty="0" err="1" smtClean="0"/>
              <a:t>lihat</a:t>
            </a:r>
            <a:r>
              <a:rPr lang="en-US" sz="1200" dirty="0" smtClean="0"/>
              <a:t> </a:t>
            </a:r>
            <a:r>
              <a:rPr lang="en-US" sz="1200" dirty="0" err="1" smtClean="0"/>
              <a:t>pada</a:t>
            </a:r>
            <a:r>
              <a:rPr lang="en-US" sz="1200" dirty="0" smtClean="0"/>
              <a:t> </a:t>
            </a:r>
            <a:r>
              <a:rPr lang="en-US" sz="1200" dirty="0" err="1" smtClean="0"/>
              <a:t>gambar</a:t>
            </a:r>
            <a:r>
              <a:rPr lang="en-US" sz="1200" dirty="0" smtClean="0"/>
              <a:t> </a:t>
            </a:r>
            <a:r>
              <a:rPr lang="en-US" sz="1200" dirty="0" err="1" smtClean="0"/>
              <a:t>dibawah</a:t>
            </a:r>
            <a:r>
              <a:rPr lang="en-US" sz="1200" dirty="0" smtClean="0"/>
              <a:t> </a:t>
            </a:r>
            <a:r>
              <a:rPr lang="en-US" sz="1200" dirty="0" err="1" smtClean="0"/>
              <a:t>ini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362200"/>
            <a:ext cx="47910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533400" y="3962400"/>
            <a:ext cx="7772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Gambar</a:t>
            </a:r>
            <a:r>
              <a: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34. A cyclic linear gradient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 cyclic linear gradient </a:t>
            </a:r>
            <a:r>
              <a:rPr lang="en-US" b="1" dirty="0" smtClean="0"/>
              <a:t>t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1447800"/>
            <a:ext cx="340995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533400" y="1371600"/>
            <a:ext cx="4572000" cy="48320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import java.awt.*;</a:t>
            </a:r>
          </a:p>
          <a:p>
            <a:r>
              <a:rPr lang="en-US" sz="1400" dirty="0" smtClean="0"/>
              <a:t>import </a:t>
            </a:r>
            <a:r>
              <a:rPr lang="en-US" sz="1400" dirty="0" err="1" smtClean="0"/>
              <a:t>javax.swing</a:t>
            </a:r>
            <a:r>
              <a:rPr lang="en-US" sz="1400" dirty="0" smtClean="0"/>
              <a:t>.*;</a:t>
            </a:r>
          </a:p>
          <a:p>
            <a:r>
              <a:rPr lang="en-US" sz="1400" dirty="0" smtClean="0"/>
              <a:t>import </a:t>
            </a:r>
            <a:r>
              <a:rPr lang="en-US" sz="1400" dirty="0" err="1" smtClean="0"/>
              <a:t>java.awt.geom</a:t>
            </a:r>
            <a:r>
              <a:rPr lang="en-US" sz="1400" dirty="0" smtClean="0"/>
              <a:t>.*;</a:t>
            </a:r>
          </a:p>
          <a:p>
            <a:r>
              <a:rPr lang="en-US" sz="1400" dirty="0" smtClean="0"/>
              <a:t> public class </a:t>
            </a:r>
            <a:r>
              <a:rPr lang="en-US" sz="1400" dirty="0" err="1" smtClean="0"/>
              <a:t>MencobaGradien</a:t>
            </a:r>
            <a:r>
              <a:rPr lang="en-US" sz="1400" dirty="0" smtClean="0"/>
              <a:t> extends </a:t>
            </a:r>
            <a:r>
              <a:rPr lang="en-US" sz="1400" dirty="0" err="1" smtClean="0"/>
              <a:t>JPanel</a:t>
            </a:r>
            <a:r>
              <a:rPr lang="en-US" sz="1400" dirty="0" smtClean="0"/>
              <a:t>{</a:t>
            </a:r>
          </a:p>
          <a:p>
            <a:r>
              <a:rPr lang="en-US" sz="1400" dirty="0" smtClean="0"/>
              <a:t>    public static void main(String[] </a:t>
            </a:r>
            <a:r>
              <a:rPr lang="en-US" sz="1400" dirty="0" err="1" smtClean="0"/>
              <a:t>args</a:t>
            </a:r>
            <a:r>
              <a:rPr lang="en-US" sz="1400" dirty="0" smtClean="0"/>
              <a:t>){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JFrame</a:t>
            </a:r>
            <a:r>
              <a:rPr lang="en-US" sz="1400" dirty="0" smtClean="0"/>
              <a:t> f = new </a:t>
            </a:r>
            <a:r>
              <a:rPr lang="en-US" sz="1400" dirty="0" err="1" smtClean="0"/>
              <a:t>JFrame</a:t>
            </a:r>
            <a:r>
              <a:rPr lang="en-US" sz="1400" dirty="0" smtClean="0"/>
              <a:t>("Basic Sample 2D");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MencobaGradien</a:t>
            </a:r>
            <a:r>
              <a:rPr lang="en-US" sz="1400" dirty="0" smtClean="0"/>
              <a:t> </a:t>
            </a:r>
            <a:r>
              <a:rPr lang="en-US" sz="1400" dirty="0" err="1" smtClean="0"/>
              <a:t>bs</a:t>
            </a:r>
            <a:r>
              <a:rPr lang="en-US" sz="1400" dirty="0" smtClean="0"/>
              <a:t> = new </a:t>
            </a:r>
            <a:r>
              <a:rPr lang="en-US" sz="1400" dirty="0" err="1" smtClean="0"/>
              <a:t>MencobaGradien</a:t>
            </a:r>
            <a:r>
              <a:rPr lang="en-US" sz="1400" dirty="0" smtClean="0"/>
              <a:t>();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f.getContentPane</a:t>
            </a:r>
            <a:r>
              <a:rPr lang="en-US" sz="1400" dirty="0" smtClean="0"/>
              <a:t>().add("</a:t>
            </a:r>
            <a:r>
              <a:rPr lang="en-US" sz="1400" dirty="0" err="1" smtClean="0"/>
              <a:t>Center",bs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f.pack</a:t>
            </a:r>
            <a:r>
              <a:rPr lang="en-US" sz="1400" dirty="0" smtClean="0"/>
              <a:t>();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f.setSize</a:t>
            </a:r>
            <a:r>
              <a:rPr lang="en-US" sz="1400" dirty="0" smtClean="0"/>
              <a:t>(new Dimension(300,300));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f.setVisible</a:t>
            </a:r>
            <a:r>
              <a:rPr lang="en-US" sz="1400" dirty="0" smtClean="0"/>
              <a:t>(true);</a:t>
            </a:r>
          </a:p>
          <a:p>
            <a:r>
              <a:rPr lang="en-US" sz="1400" dirty="0" smtClean="0"/>
              <a:t>    }   </a:t>
            </a:r>
          </a:p>
          <a:p>
            <a:r>
              <a:rPr lang="en-US" sz="1400" dirty="0" smtClean="0"/>
              <a:t>    public void </a:t>
            </a:r>
            <a:r>
              <a:rPr lang="en-US" sz="1400" dirty="0" err="1" smtClean="0"/>
              <a:t>paintComponent</a:t>
            </a:r>
            <a:r>
              <a:rPr lang="en-US" sz="1400" dirty="0" smtClean="0"/>
              <a:t>(Graphics g){</a:t>
            </a:r>
          </a:p>
          <a:p>
            <a:r>
              <a:rPr lang="en-US" sz="1400" dirty="0" smtClean="0"/>
              <a:t>       </a:t>
            </a:r>
          </a:p>
          <a:p>
            <a:r>
              <a:rPr lang="en-US" sz="1400" dirty="0" smtClean="0"/>
              <a:t>     Graphics2D g2d = (Graphics2D)g;</a:t>
            </a:r>
          </a:p>
          <a:p>
            <a:r>
              <a:rPr lang="en-US" sz="1400" dirty="0" smtClean="0"/>
              <a:t>      //fill elipse2D.Double</a:t>
            </a:r>
          </a:p>
          <a:p>
            <a:r>
              <a:rPr lang="en-US" sz="1400" dirty="0" smtClean="0"/>
              <a:t>     </a:t>
            </a:r>
            <a:r>
              <a:rPr lang="en-US" sz="1400" dirty="0" err="1" smtClean="0"/>
              <a:t>GradientPaint</a:t>
            </a:r>
            <a:r>
              <a:rPr lang="en-US" sz="1400" dirty="0" smtClean="0"/>
              <a:t> gp4 = new </a:t>
            </a:r>
            <a:r>
              <a:rPr lang="en-US" sz="1400" dirty="0" err="1" smtClean="0"/>
              <a:t>GradientPaint</a:t>
            </a:r>
            <a:r>
              <a:rPr lang="en-US" sz="1400" dirty="0" smtClean="0"/>
              <a:t>(0,25,</a:t>
            </a:r>
          </a:p>
          <a:p>
            <a:r>
              <a:rPr lang="en-US" sz="1400" dirty="0" smtClean="0"/>
              <a:t>            Color.blue,25,25, </a:t>
            </a:r>
            <a:r>
              <a:rPr lang="en-US" sz="1400" dirty="0" err="1" smtClean="0"/>
              <a:t>Color.black,true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    g2d.setPaint(gp4);</a:t>
            </a:r>
          </a:p>
          <a:p>
            <a:r>
              <a:rPr lang="en-US" sz="1400" dirty="0" smtClean="0"/>
              <a:t>    g2d.fillRect(20,20,300,40);</a:t>
            </a:r>
          </a:p>
          <a:p>
            <a:r>
              <a:rPr lang="en-US" sz="1400" dirty="0" smtClean="0"/>
              <a:t>    }   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TexturePaint</a:t>
            </a:r>
            <a:endParaRPr 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533400" y="1371600"/>
            <a:ext cx="7772400" cy="4185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err="1" smtClean="0"/>
              <a:t>Jenis</a:t>
            </a:r>
            <a:r>
              <a:rPr lang="en-US" sz="1600" dirty="0" smtClean="0"/>
              <a:t> </a:t>
            </a:r>
            <a:r>
              <a:rPr lang="en-US" sz="1600" dirty="0" err="1" smtClean="0"/>
              <a:t>ketiga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Paint </a:t>
            </a:r>
            <a:r>
              <a:rPr lang="en-US" sz="1600" dirty="0" err="1" smtClean="0"/>
              <a:t>adalah</a:t>
            </a:r>
            <a:r>
              <a:rPr lang="en-US" sz="1600" dirty="0" smtClean="0"/>
              <a:t> </a:t>
            </a:r>
            <a:r>
              <a:rPr lang="en-US" sz="1600" i="1" dirty="0" smtClean="0"/>
              <a:t>texture fill</a:t>
            </a:r>
            <a:r>
              <a:rPr lang="en-US" sz="1600" dirty="0" smtClean="0"/>
              <a:t>. </a:t>
            </a:r>
            <a:r>
              <a:rPr lang="en-US" sz="1600" dirty="0" err="1" smtClean="0"/>
              <a:t>Pada</a:t>
            </a:r>
            <a:r>
              <a:rPr lang="en-US" sz="1600" dirty="0" smtClean="0"/>
              <a:t> API 2D, </a:t>
            </a:r>
            <a:r>
              <a:rPr lang="en-US" sz="1600" dirty="0" err="1" smtClean="0"/>
              <a:t>suatu</a:t>
            </a:r>
            <a:r>
              <a:rPr lang="en-US" sz="1600" dirty="0" smtClean="0"/>
              <a:t> </a:t>
            </a:r>
            <a:r>
              <a:rPr lang="en-US" sz="1600" dirty="0" err="1" smtClean="0"/>
              <a:t>tekstur</a:t>
            </a:r>
            <a:r>
              <a:rPr lang="en-US" sz="1600" dirty="0" smtClean="0"/>
              <a:t> </a:t>
            </a:r>
            <a:r>
              <a:rPr lang="en-US" sz="1600" dirty="0" err="1" smtClean="0"/>
              <a:t>melalui</a:t>
            </a:r>
            <a:r>
              <a:rPr lang="en-US" sz="1600" dirty="0" smtClean="0"/>
              <a:t> </a:t>
            </a:r>
            <a:r>
              <a:rPr lang="en-US" sz="1600" dirty="0" err="1" smtClean="0"/>
              <a:t>penggunaan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sebuah</a:t>
            </a:r>
            <a:r>
              <a:rPr lang="en-US" sz="1600" dirty="0" smtClean="0"/>
              <a:t> </a:t>
            </a:r>
            <a:r>
              <a:rPr lang="en-US" sz="1600" i="1" dirty="0" smtClean="0"/>
              <a:t>image</a:t>
            </a:r>
            <a:r>
              <a:rPr lang="en-US" sz="1600" dirty="0" smtClean="0"/>
              <a:t> yang </a:t>
            </a:r>
            <a:r>
              <a:rPr lang="en-US" sz="1600" dirty="0" err="1" smtClean="0"/>
              <a:t>terus</a:t>
            </a:r>
            <a:r>
              <a:rPr lang="en-US" sz="1600" dirty="0" smtClean="0"/>
              <a:t> </a:t>
            </a:r>
            <a:r>
              <a:rPr lang="en-US" sz="1600" dirty="0" err="1" smtClean="0"/>
              <a:t>tunjukkan</a:t>
            </a:r>
            <a:r>
              <a:rPr lang="en-US" sz="1600" dirty="0" smtClean="0"/>
              <a:t> </a:t>
            </a:r>
            <a:r>
              <a:rPr lang="en-US" sz="1600" dirty="0" err="1" smtClean="0"/>
              <a:t>secara</a:t>
            </a:r>
            <a:r>
              <a:rPr lang="en-US" sz="1600" dirty="0" smtClean="0"/>
              <a:t> </a:t>
            </a:r>
            <a:r>
              <a:rPr lang="en-US" sz="1600" dirty="0" err="1" smtClean="0"/>
              <a:t>terus</a:t>
            </a:r>
            <a:r>
              <a:rPr lang="en-US" sz="1600" dirty="0" smtClean="0"/>
              <a:t> </a:t>
            </a:r>
            <a:r>
              <a:rPr lang="en-US" sz="1600" dirty="0" err="1" smtClean="0"/>
              <a:t>menerus</a:t>
            </a:r>
            <a:r>
              <a:rPr lang="en-US" sz="1600" dirty="0" smtClean="0"/>
              <a:t>, </a:t>
            </a:r>
            <a:r>
              <a:rPr lang="en-US" sz="1600" dirty="0" err="1" smtClean="0"/>
              <a:t>selayaknya</a:t>
            </a:r>
            <a:r>
              <a:rPr lang="en-US" sz="1600" dirty="0" smtClean="0"/>
              <a:t> </a:t>
            </a:r>
            <a:r>
              <a:rPr lang="en-US" sz="1600" dirty="0" err="1" smtClean="0"/>
              <a:t>lantai</a:t>
            </a:r>
            <a:r>
              <a:rPr lang="en-US" sz="1600" dirty="0" smtClean="0"/>
              <a:t> </a:t>
            </a:r>
            <a:r>
              <a:rPr lang="en-US" sz="1600" dirty="0" err="1" smtClean="0"/>
              <a:t>ruangan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desain</a:t>
            </a:r>
            <a:r>
              <a:rPr lang="en-US" sz="1600" dirty="0" smtClean="0"/>
              <a:t> </a:t>
            </a:r>
            <a:r>
              <a:rPr lang="en-US" sz="1600" dirty="0" err="1" smtClean="0"/>
              <a:t>keramik</a:t>
            </a:r>
            <a:r>
              <a:rPr lang="en-US" sz="1600" dirty="0" smtClean="0"/>
              <a:t> </a:t>
            </a:r>
            <a:r>
              <a:rPr lang="en-US" sz="1600" dirty="0" err="1" smtClean="0"/>
              <a:t>kotak-kotak</a:t>
            </a:r>
            <a:r>
              <a:rPr lang="en-US" sz="1600" dirty="0" smtClean="0"/>
              <a:t>.</a:t>
            </a:r>
          </a:p>
          <a:p>
            <a:r>
              <a:rPr lang="en-US" sz="1600" dirty="0" err="1" smtClean="0"/>
              <a:t>Kelas</a:t>
            </a:r>
            <a:r>
              <a:rPr lang="en-US" sz="1600" dirty="0" smtClean="0"/>
              <a:t> </a:t>
            </a:r>
            <a:r>
              <a:rPr lang="en-US" sz="1600" dirty="0" err="1" smtClean="0"/>
              <a:t>java.awt.TexturePaint</a:t>
            </a:r>
            <a:r>
              <a:rPr lang="en-US" sz="1600" dirty="0" smtClean="0"/>
              <a:t> </a:t>
            </a:r>
            <a:r>
              <a:rPr lang="en-US" sz="1600" dirty="0" err="1" smtClean="0"/>
              <a:t>merepresentasikan</a:t>
            </a:r>
            <a:r>
              <a:rPr lang="en-US" sz="1600" dirty="0" smtClean="0"/>
              <a:t> </a:t>
            </a:r>
            <a:r>
              <a:rPr lang="en-US" sz="1600" dirty="0" err="1" smtClean="0"/>
              <a:t>sebuah</a:t>
            </a:r>
            <a:r>
              <a:rPr lang="en-US" sz="1600" dirty="0" smtClean="0"/>
              <a:t> </a:t>
            </a:r>
            <a:r>
              <a:rPr lang="en-US" sz="1600" dirty="0" err="1" smtClean="0"/>
              <a:t>tekstur</a:t>
            </a:r>
            <a:r>
              <a:rPr lang="en-US" sz="1600" dirty="0" smtClean="0"/>
              <a:t>. </a:t>
            </a:r>
            <a:r>
              <a:rPr lang="en-US" sz="1600" dirty="0" err="1" smtClean="0"/>
              <a:t>Anda</a:t>
            </a:r>
            <a:r>
              <a:rPr lang="en-US" sz="1600" dirty="0" smtClean="0"/>
              <a:t> </a:t>
            </a: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membangun</a:t>
            </a:r>
            <a:r>
              <a:rPr lang="en-US" sz="1600" dirty="0" smtClean="0"/>
              <a:t> </a:t>
            </a:r>
            <a:r>
              <a:rPr lang="en-US" sz="1600" dirty="0" err="1" smtClean="0"/>
              <a:t>sebuah</a:t>
            </a:r>
            <a:r>
              <a:rPr lang="en-US" sz="1600" dirty="0" smtClean="0"/>
              <a:t> </a:t>
            </a:r>
            <a:r>
              <a:rPr lang="en-US" sz="1600" dirty="0" err="1" smtClean="0"/>
              <a:t>TexturePaint</a:t>
            </a:r>
            <a:r>
              <a:rPr lang="en-US" sz="1600" dirty="0" smtClean="0"/>
              <a:t> </a:t>
            </a:r>
            <a:r>
              <a:rPr lang="en-US" sz="1600" dirty="0" err="1" smtClean="0"/>
              <a:t>dengan</a:t>
            </a:r>
            <a:r>
              <a:rPr lang="en-US" sz="1600" dirty="0" smtClean="0"/>
              <a:t> </a:t>
            </a:r>
            <a:r>
              <a:rPr lang="en-US" sz="1600" dirty="0" err="1" smtClean="0"/>
              <a:t>dua</a:t>
            </a:r>
            <a:r>
              <a:rPr lang="en-US" sz="1600" dirty="0" smtClean="0"/>
              <a:t> </a:t>
            </a:r>
            <a:r>
              <a:rPr lang="en-US" sz="1600" dirty="0" err="1" smtClean="0"/>
              <a:t>buah</a:t>
            </a:r>
            <a:r>
              <a:rPr lang="en-US" sz="1600" dirty="0" smtClean="0"/>
              <a:t> </a:t>
            </a:r>
            <a:r>
              <a:rPr lang="en-US" sz="1600" dirty="0" err="1" smtClean="0"/>
              <a:t>informasi</a:t>
            </a:r>
            <a:r>
              <a:rPr lang="en-US" sz="1600" dirty="0" smtClean="0"/>
              <a:t> </a:t>
            </a:r>
            <a:r>
              <a:rPr lang="en-US" sz="1600" dirty="0" err="1" smtClean="0"/>
              <a:t>berikut</a:t>
            </a:r>
            <a:r>
              <a:rPr lang="en-US" sz="1600" dirty="0" smtClean="0"/>
              <a:t> :</a:t>
            </a:r>
          </a:p>
          <a:p>
            <a:r>
              <a:rPr lang="en-US" sz="1600" dirty="0" smtClean="0"/>
              <a:t>1. Image yang </a:t>
            </a:r>
            <a:r>
              <a:rPr lang="en-US" sz="1600" dirty="0" err="1" smtClean="0"/>
              <a:t>digunakan</a:t>
            </a:r>
            <a:r>
              <a:rPr lang="en-US" sz="1600" dirty="0" smtClean="0"/>
              <a:t> </a:t>
            </a:r>
            <a:r>
              <a:rPr lang="en-US" sz="1600" dirty="0" err="1" smtClean="0"/>
              <a:t>haruslah</a:t>
            </a:r>
            <a:r>
              <a:rPr lang="en-US" sz="1600" dirty="0" smtClean="0"/>
              <a:t> </a:t>
            </a:r>
            <a:r>
              <a:rPr lang="en-US" sz="1600" dirty="0" err="1" smtClean="0"/>
              <a:t>disuplai</a:t>
            </a:r>
            <a:r>
              <a:rPr lang="en-US" sz="1600" dirty="0" smtClean="0"/>
              <a:t> </a:t>
            </a:r>
            <a:r>
              <a:rPr lang="en-US" sz="1600" dirty="0" err="1" smtClean="0"/>
              <a:t>memalui</a:t>
            </a:r>
            <a:r>
              <a:rPr lang="en-US" sz="1600" dirty="0" smtClean="0"/>
              <a:t> </a:t>
            </a:r>
            <a:r>
              <a:rPr lang="en-US" sz="1600" dirty="0" err="1" smtClean="0"/>
              <a:t>proses</a:t>
            </a:r>
            <a:r>
              <a:rPr lang="en-US" sz="1600" dirty="0" smtClean="0"/>
              <a:t> </a:t>
            </a:r>
            <a:r>
              <a:rPr lang="en-US" sz="1600" dirty="0" err="1" smtClean="0"/>
              <a:t>BufferedImage</a:t>
            </a:r>
            <a:r>
              <a:rPr lang="en-US" sz="1600" dirty="0" smtClean="0"/>
              <a:t>. </a:t>
            </a:r>
            <a:r>
              <a:rPr lang="en-US" sz="1600" dirty="0" err="1" smtClean="0"/>
              <a:t>Ilustrasikanlah</a:t>
            </a:r>
            <a:r>
              <a:rPr lang="en-US" sz="1600" dirty="0" smtClean="0"/>
              <a:t> </a:t>
            </a:r>
            <a:r>
              <a:rPr lang="en-US" sz="1600" dirty="0" err="1" smtClean="0"/>
              <a:t>BufferedImage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</a:t>
            </a:r>
            <a:r>
              <a:rPr lang="en-US" sz="1600" dirty="0" err="1" smtClean="0"/>
              <a:t>gambar</a:t>
            </a:r>
            <a:r>
              <a:rPr lang="en-US" sz="1600" dirty="0" smtClean="0"/>
              <a:t> </a:t>
            </a:r>
            <a:r>
              <a:rPr lang="en-US" sz="1600" dirty="0" err="1" smtClean="0"/>
              <a:t>dalam</a:t>
            </a:r>
            <a:r>
              <a:rPr lang="en-US" sz="1600" dirty="0" smtClean="0"/>
              <a:t> </a:t>
            </a:r>
            <a:r>
              <a:rPr lang="en-US" sz="1600" dirty="0" err="1" smtClean="0"/>
              <a:t>kotak-kotak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2. Rectangle2D </a:t>
            </a:r>
            <a:r>
              <a:rPr lang="en-US" sz="1600" dirty="0" err="1" smtClean="0"/>
              <a:t>menspesifikasikan</a:t>
            </a:r>
            <a:r>
              <a:rPr lang="en-US" sz="1600" dirty="0" smtClean="0"/>
              <a:t> </a:t>
            </a:r>
            <a:r>
              <a:rPr lang="en-US" sz="1600" dirty="0" err="1" smtClean="0"/>
              <a:t>bagaimana</a:t>
            </a:r>
            <a:r>
              <a:rPr lang="en-US" sz="1600" dirty="0" smtClean="0"/>
              <a:t> </a:t>
            </a:r>
            <a:r>
              <a:rPr lang="en-US" sz="1600" i="1" dirty="0" smtClean="0"/>
              <a:t>image</a:t>
            </a:r>
            <a:r>
              <a:rPr lang="en-US" sz="1600" dirty="0" smtClean="0"/>
              <a:t> </a:t>
            </a:r>
            <a:r>
              <a:rPr lang="en-US" sz="1600" dirty="0" err="1" smtClean="0"/>
              <a:t>tersebut</a:t>
            </a:r>
            <a:r>
              <a:rPr lang="en-US" sz="1600" dirty="0" smtClean="0"/>
              <a:t> </a:t>
            </a:r>
            <a:r>
              <a:rPr lang="en-US" sz="1600" dirty="0" err="1" smtClean="0"/>
              <a:t>akan</a:t>
            </a:r>
            <a:r>
              <a:rPr lang="en-US" sz="1600" dirty="0" smtClean="0"/>
              <a:t> </a:t>
            </a:r>
            <a:r>
              <a:rPr lang="en-US" sz="1600" dirty="0" err="1" smtClean="0"/>
              <a:t>di-replika-kan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membentuk</a:t>
            </a:r>
            <a:r>
              <a:rPr lang="en-US" sz="1600" dirty="0" smtClean="0"/>
              <a:t> </a:t>
            </a:r>
            <a:r>
              <a:rPr lang="en-US" sz="1600" dirty="0" err="1" smtClean="0"/>
              <a:t>tekstur</a:t>
            </a:r>
            <a:r>
              <a:rPr lang="en-US" sz="1600" dirty="0" smtClean="0"/>
              <a:t>.</a:t>
            </a:r>
          </a:p>
          <a:p>
            <a:r>
              <a:rPr lang="en-US" sz="1600" i="1" dirty="0" smtClean="0"/>
              <a:t>Image</a:t>
            </a:r>
            <a:r>
              <a:rPr lang="en-US" sz="1600" dirty="0" smtClean="0"/>
              <a:t> </a:t>
            </a:r>
            <a:r>
              <a:rPr lang="en-US" sz="1600" dirty="0" err="1" smtClean="0"/>
              <a:t>tersebut</a:t>
            </a:r>
            <a:r>
              <a:rPr lang="en-US" sz="1600" dirty="0" smtClean="0"/>
              <a:t> </a:t>
            </a:r>
            <a:r>
              <a:rPr lang="en-US" sz="1600" dirty="0" err="1" smtClean="0"/>
              <a:t>di-skala-kan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muat</a:t>
            </a:r>
            <a:r>
              <a:rPr lang="en-US" sz="1600" dirty="0" smtClean="0"/>
              <a:t> </a:t>
            </a:r>
            <a:r>
              <a:rPr lang="en-US" sz="1600" dirty="0" err="1" smtClean="0"/>
              <a:t>didalam</a:t>
            </a:r>
            <a:r>
              <a:rPr lang="en-US" sz="1600" dirty="0" smtClean="0"/>
              <a:t> </a:t>
            </a:r>
            <a:r>
              <a:rPr lang="en-US" sz="1600" dirty="0" err="1" smtClean="0"/>
              <a:t>kotak-kotak</a:t>
            </a:r>
            <a:r>
              <a:rPr lang="en-US" sz="1600" dirty="0" smtClean="0"/>
              <a:t> yang </a:t>
            </a:r>
            <a:r>
              <a:rPr lang="en-US" sz="1600" dirty="0" err="1" smtClean="0"/>
              <a:t>ditentukan</a:t>
            </a:r>
            <a:r>
              <a:rPr lang="en-US" sz="1600" dirty="0" smtClean="0"/>
              <a:t>. </a:t>
            </a:r>
            <a:r>
              <a:rPr lang="en-US" sz="1600" dirty="0" err="1" smtClean="0"/>
              <a:t>Kotak-kotak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 </a:t>
            </a:r>
            <a:r>
              <a:rPr lang="en-US" sz="1600" dirty="0" err="1" smtClean="0"/>
              <a:t>diproyeksikan</a:t>
            </a:r>
            <a:r>
              <a:rPr lang="en-US" sz="1600" dirty="0" smtClean="0"/>
              <a:t> </a:t>
            </a:r>
            <a:r>
              <a:rPr lang="en-US" sz="1600" dirty="0" err="1" smtClean="0"/>
              <a:t>kembali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membentuk</a:t>
            </a:r>
            <a:r>
              <a:rPr lang="en-US" sz="1600" dirty="0" smtClean="0"/>
              <a:t> </a:t>
            </a:r>
            <a:r>
              <a:rPr lang="en-US" sz="1600" dirty="0" err="1" smtClean="0"/>
              <a:t>sebuah</a:t>
            </a:r>
            <a:r>
              <a:rPr lang="en-US" sz="1600" dirty="0" smtClean="0"/>
              <a:t> </a:t>
            </a:r>
            <a:r>
              <a:rPr lang="en-US" sz="1600" dirty="0" err="1" smtClean="0"/>
              <a:t>tekstur</a:t>
            </a:r>
            <a:r>
              <a:rPr lang="en-US" sz="1600" dirty="0" smtClean="0"/>
              <a:t>. </a:t>
            </a:r>
            <a:r>
              <a:rPr lang="en-US" sz="1600" dirty="0" err="1" smtClean="0"/>
              <a:t>Gambar</a:t>
            </a:r>
            <a:r>
              <a:rPr lang="en-US" sz="1600" dirty="0" smtClean="0"/>
              <a:t> </a:t>
            </a:r>
            <a:r>
              <a:rPr lang="en-US" sz="1600" dirty="0" err="1" smtClean="0"/>
              <a:t>dibawah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,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</a:t>
            </a:r>
            <a:r>
              <a:rPr lang="en-US" sz="1600" dirty="0" err="1" smtClean="0"/>
              <a:t>TexturePaint</a:t>
            </a:r>
            <a:r>
              <a:rPr lang="en-US" sz="1600" dirty="0" smtClean="0"/>
              <a:t> </a:t>
            </a:r>
            <a:r>
              <a:rPr lang="en-US" sz="1600" dirty="0" err="1" smtClean="0"/>
              <a:t>sebagai</a:t>
            </a:r>
            <a:r>
              <a:rPr lang="en-US" sz="1600" dirty="0" smtClean="0"/>
              <a:t> </a:t>
            </a:r>
            <a:r>
              <a:rPr lang="en-US" sz="1600" dirty="0" err="1" smtClean="0"/>
              <a:t>tekstur</a:t>
            </a:r>
            <a:r>
              <a:rPr lang="en-US" sz="1600" dirty="0" smtClean="0"/>
              <a:t> </a:t>
            </a:r>
            <a:r>
              <a:rPr lang="en-US" sz="1600" dirty="0" err="1" smtClean="0"/>
              <a:t>dalam</a:t>
            </a:r>
            <a:r>
              <a:rPr lang="en-US" sz="1600" dirty="0" smtClean="0"/>
              <a:t> </a:t>
            </a:r>
            <a:r>
              <a:rPr lang="en-US" sz="1600" dirty="0" err="1" smtClean="0"/>
              <a:t>kotak-kotak</a:t>
            </a:r>
            <a:r>
              <a:rPr lang="en-US" sz="1600" dirty="0" smtClean="0"/>
              <a:t>. </a:t>
            </a:r>
            <a:r>
              <a:rPr lang="en-US" sz="1600" i="1" dirty="0" err="1" smtClean="0"/>
              <a:t>Catatan</a:t>
            </a:r>
            <a:r>
              <a:rPr lang="en-US" sz="1600" i="1" dirty="0" smtClean="0"/>
              <a:t>, image yang </a:t>
            </a:r>
            <a:r>
              <a:rPr lang="en-US" sz="1600" i="1" dirty="0" err="1" smtClean="0"/>
              <a:t>digunakan-dilukiskan</a:t>
            </a:r>
            <a:r>
              <a:rPr lang="en-US" sz="1600" i="1" dirty="0" smtClean="0"/>
              <a:t>/</a:t>
            </a:r>
            <a:r>
              <a:rPr lang="en-US" sz="1600" i="1" dirty="0" err="1" smtClean="0"/>
              <a:t>ditempatkan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dengan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tepat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untuk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mengisi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tekstur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dalam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kotak</a:t>
            </a:r>
            <a:r>
              <a:rPr lang="en-US" sz="1600" i="1" dirty="0" smtClean="0"/>
              <a:t>.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 </a:t>
            </a:r>
            <a:endParaRPr lang="en-US" sz="1600" dirty="0"/>
          </a:p>
        </p:txBody>
      </p: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4876800"/>
            <a:ext cx="4791075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TexturePaint</a:t>
            </a:r>
            <a:endParaRPr lang="en-US" dirty="0"/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381000" y="1447800"/>
            <a:ext cx="8001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Gambar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36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dibawah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menunjukkan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TexturePaint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dibangun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image yang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sama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Hanya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saja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dalam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hal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kotak-kotak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berisi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tekstur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lebih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kecil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–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image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tersebut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telah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diskalakan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agar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muat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dengan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frame.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915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86000"/>
            <a:ext cx="4791075" cy="1485900"/>
          </a:xfrm>
          <a:prstGeom prst="rect">
            <a:avLst/>
          </a:prstGeom>
          <a:noFill/>
        </p:spPr>
      </p:pic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457200" y="3733800"/>
            <a:ext cx="7239000" cy="2800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Gambar</a:t>
            </a: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36. A texture with a small texture rectangle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Menciptakan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texturePaint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adalah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semudah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menspesifikasikan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suatu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image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sebuah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kotak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: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TexturePaint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BufferedImage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txtr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, Rectangle2D anchor)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Konstruktor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menciptakan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TextureImage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mrupakan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replika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image yang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disuplai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menggunakan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kotak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Anchor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Anda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dapat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mendapatkan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sebuah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image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kotak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TexturePaint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melalui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metode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berikut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: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BufferedImage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get Image()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Pulic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Rectangle2D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getAnchorRect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Solid Color</a:t>
            </a:r>
            <a:endParaRPr lang="en-US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609600" y="1143000"/>
            <a:ext cx="7162800" cy="4616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Kelas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java.awt.Color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diimplementasikan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antarmuka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Paint.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Dengan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demikian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jenis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Color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apa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saja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dapat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digunakan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untuk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mengisi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bidang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sebuah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shape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penanganan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proses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pewarnaan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adalah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kemungkinan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besar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dapat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terus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dikembangkan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Pada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saat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perhatikan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kelas-kelas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Color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menyertakan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beberapa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penamaan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sebagai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variabel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static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: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white;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lightGray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gray;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darkGray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black;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red;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pink;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orange;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yellow;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green;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magenta;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final Color cyan;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apabila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anda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tidak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menemui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disukai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maka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kita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dapat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membuat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baru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dengan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menspesifikasikan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values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merah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hijau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biru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diciptakan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memalui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cara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merupakan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bagian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standard RGB yang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disebut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dengan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isitilah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sRGB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</a:t>
            </a: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Solid Color</a:t>
            </a:r>
            <a:endParaRPr lang="en-US" dirty="0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533400" y="1295400"/>
            <a:ext cx="71628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Anda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dapat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menciptakan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menggunakan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nilai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integer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atau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float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Color (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r,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g,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int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b)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Konstruktor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menciptakan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Color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baru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menggunakan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nilai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dispesifikasikan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untuk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red, green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dan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blue.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Nilai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tersebut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haruslah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dalam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rentang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dan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sampai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255.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Color(float r, float g, float b)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Konstruktor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menciptakan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Color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baru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dengan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menggunakan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nilai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red, green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blue.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Nilai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akan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dipakai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haruslah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berada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dalam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rentang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0,0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sampai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1,0.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Contoh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berikut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membentuk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sebuah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pie-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bentuk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arc yang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diisi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dengan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biru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Solid Color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219200"/>
            <a:ext cx="7010400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import java.awt.*;</a:t>
            </a:r>
          </a:p>
          <a:p>
            <a:r>
              <a:rPr lang="en-US" sz="1400" dirty="0" smtClean="0"/>
              <a:t>import </a:t>
            </a:r>
            <a:r>
              <a:rPr lang="en-US" sz="1400" dirty="0" err="1" smtClean="0"/>
              <a:t>javax.swing</a:t>
            </a:r>
            <a:r>
              <a:rPr lang="en-US" sz="1400" dirty="0" smtClean="0"/>
              <a:t>.*;</a:t>
            </a:r>
          </a:p>
          <a:p>
            <a:r>
              <a:rPr lang="en-US" sz="1400" dirty="0" smtClean="0"/>
              <a:t>import </a:t>
            </a:r>
            <a:r>
              <a:rPr lang="en-US" sz="1400" dirty="0" err="1" smtClean="0"/>
              <a:t>java.awt.geom</a:t>
            </a:r>
            <a:r>
              <a:rPr lang="en-US" sz="1400" dirty="0" smtClean="0"/>
              <a:t>.*;</a:t>
            </a:r>
          </a:p>
          <a:p>
            <a:r>
              <a:rPr lang="en-US" sz="1400" dirty="0" smtClean="0"/>
              <a:t>public class </a:t>
            </a:r>
            <a:r>
              <a:rPr lang="en-US" sz="1400" dirty="0" err="1" smtClean="0"/>
              <a:t>SolidPaint</a:t>
            </a:r>
            <a:r>
              <a:rPr lang="en-US" sz="1400" dirty="0" smtClean="0"/>
              <a:t> extends </a:t>
            </a:r>
            <a:r>
              <a:rPr lang="en-US" sz="1400" dirty="0" err="1" smtClean="0"/>
              <a:t>JPanel</a:t>
            </a:r>
            <a:r>
              <a:rPr lang="en-US" sz="1400" dirty="0" smtClean="0"/>
              <a:t>{</a:t>
            </a:r>
          </a:p>
          <a:p>
            <a:r>
              <a:rPr lang="en-US" sz="1400" dirty="0" smtClean="0"/>
              <a:t>	public static void main(String[] </a:t>
            </a:r>
            <a:r>
              <a:rPr lang="en-US" sz="1400" dirty="0" err="1" smtClean="0"/>
              <a:t>args</a:t>
            </a:r>
            <a:r>
              <a:rPr lang="en-US" sz="1400" dirty="0" smtClean="0"/>
              <a:t>) {</a:t>
            </a:r>
          </a:p>
          <a:p>
            <a:r>
              <a:rPr lang="en-US" sz="1400" dirty="0" smtClean="0"/>
              <a:t>    	  </a:t>
            </a:r>
            <a:r>
              <a:rPr lang="en-US" sz="1400" dirty="0" err="1" smtClean="0"/>
              <a:t>JFrame</a:t>
            </a:r>
            <a:r>
              <a:rPr lang="en-US" sz="1400" dirty="0" smtClean="0"/>
              <a:t> f = new </a:t>
            </a:r>
            <a:r>
              <a:rPr lang="en-US" sz="1400" dirty="0" err="1" smtClean="0"/>
              <a:t>JFrame</a:t>
            </a:r>
            <a:r>
              <a:rPr lang="en-US" sz="1400" dirty="0" smtClean="0"/>
              <a:t>("Basic Sample 2D");</a:t>
            </a:r>
          </a:p>
          <a:p>
            <a:r>
              <a:rPr lang="en-US" sz="1400" dirty="0" smtClean="0"/>
              <a:t>   	    </a:t>
            </a:r>
            <a:r>
              <a:rPr lang="en-US" sz="1400" dirty="0" err="1" smtClean="0"/>
              <a:t>SolidPaint</a:t>
            </a:r>
            <a:r>
              <a:rPr lang="en-US" sz="1400" dirty="0" smtClean="0"/>
              <a:t> </a:t>
            </a:r>
            <a:r>
              <a:rPr lang="en-US" sz="1400" dirty="0" err="1" smtClean="0"/>
              <a:t>bs</a:t>
            </a:r>
            <a:r>
              <a:rPr lang="en-US" sz="1400" dirty="0" smtClean="0"/>
              <a:t> = new </a:t>
            </a:r>
            <a:r>
              <a:rPr lang="en-US" sz="1400" dirty="0" err="1" smtClean="0"/>
              <a:t>SolidPaint</a:t>
            </a:r>
            <a:r>
              <a:rPr lang="en-US" sz="1400" dirty="0" smtClean="0"/>
              <a:t>();</a:t>
            </a:r>
          </a:p>
          <a:p>
            <a:r>
              <a:rPr lang="en-US" sz="1400" dirty="0" smtClean="0"/>
              <a:t>   	    </a:t>
            </a:r>
            <a:r>
              <a:rPr lang="en-US" sz="1400" dirty="0" err="1" smtClean="0"/>
              <a:t>f.getContentPane</a:t>
            </a:r>
            <a:r>
              <a:rPr lang="en-US" sz="1400" dirty="0" smtClean="0"/>
              <a:t>().add("</a:t>
            </a:r>
            <a:r>
              <a:rPr lang="en-US" sz="1400" dirty="0" err="1" smtClean="0"/>
              <a:t>Center",bs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   	    </a:t>
            </a:r>
            <a:r>
              <a:rPr lang="en-US" sz="1400" dirty="0" err="1" smtClean="0"/>
              <a:t>f.pack</a:t>
            </a:r>
            <a:r>
              <a:rPr lang="en-US" sz="1400" dirty="0" smtClean="0"/>
              <a:t>();</a:t>
            </a:r>
          </a:p>
          <a:p>
            <a:r>
              <a:rPr lang="en-US" sz="1400" dirty="0" smtClean="0"/>
              <a:t>   	    </a:t>
            </a:r>
            <a:r>
              <a:rPr lang="en-US" sz="1400" dirty="0" err="1" smtClean="0"/>
              <a:t>f.setSize</a:t>
            </a:r>
            <a:r>
              <a:rPr lang="en-US" sz="1400" dirty="0" smtClean="0"/>
              <a:t>(new Dimension(300,300));</a:t>
            </a:r>
          </a:p>
          <a:p>
            <a:r>
              <a:rPr lang="en-US" sz="1400" dirty="0" smtClean="0"/>
              <a:t>   	    </a:t>
            </a:r>
            <a:r>
              <a:rPr lang="en-US" sz="1400" dirty="0" err="1" smtClean="0"/>
              <a:t>f.setVisible</a:t>
            </a:r>
            <a:r>
              <a:rPr lang="en-US" sz="1400" dirty="0" smtClean="0"/>
              <a:t>(true);</a:t>
            </a:r>
          </a:p>
          <a:p>
            <a:r>
              <a:rPr lang="en-US" sz="1400" dirty="0" smtClean="0"/>
              <a:t>	}</a:t>
            </a:r>
          </a:p>
          <a:p>
            <a:r>
              <a:rPr lang="en-US" sz="1400" dirty="0" smtClean="0"/>
              <a:t>	public void paint(Graphics g) {</a:t>
            </a:r>
          </a:p>
          <a:p>
            <a:r>
              <a:rPr lang="en-US" sz="1400" dirty="0" smtClean="0"/>
              <a:t>	Graphics2D g2 = (Graphics2D)g;</a:t>
            </a:r>
          </a:p>
          <a:p>
            <a:r>
              <a:rPr lang="en-US" sz="1400" dirty="0" smtClean="0"/>
              <a:t>	Arc2D pie = new Arc2D.Float(0, 50, 150, 150, -30, 90, Arc2D.PIE);</a:t>
            </a:r>
          </a:p>
          <a:p>
            <a:r>
              <a:rPr lang="en-US" sz="1400" dirty="0" smtClean="0"/>
              <a:t>	g2.setPaint(</a:t>
            </a:r>
            <a:r>
              <a:rPr lang="en-US" sz="1400" dirty="0" err="1" smtClean="0"/>
              <a:t>Color.blue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	g2.fill(pie);</a:t>
            </a:r>
          </a:p>
          <a:p>
            <a:r>
              <a:rPr lang="en-US" sz="1400" dirty="0" smtClean="0"/>
              <a:t>		}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10200" y="990600"/>
            <a:ext cx="2857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Model Geometri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057400"/>
            <a:ext cx="4901898" cy="3276600"/>
          </a:xfrm>
          <a:prstGeom prst="rect">
            <a:avLst/>
          </a:prstGeom>
          <a:noFill/>
        </p:spPr>
      </p:pic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295400" y="5715000"/>
            <a:ext cx="55626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Gambar 3.1 Hierarki Class Shape</a:t>
            </a:r>
            <a:endParaRPr kumimoji="0" lang="id-ID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Swing Color Chooser Dialog</a:t>
            </a:r>
            <a:endParaRPr lang="en-US" dirty="0"/>
          </a:p>
        </p:txBody>
      </p:sp>
      <p:sp>
        <p:nvSpPr>
          <p:cNvPr id="55297" name="Rectangle 1"/>
          <p:cNvSpPr>
            <a:spLocks noChangeArrowheads="1"/>
          </p:cNvSpPr>
          <p:nvPr/>
        </p:nvSpPr>
        <p:spPr bwMode="auto">
          <a:xfrm>
            <a:off x="381000" y="1371600"/>
            <a:ext cx="83058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Apabila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anda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menginginkan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agar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dapat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mengkostumisasi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pemilihan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dalam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sebuah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aplikasi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Swing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telah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memiliki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kemampuan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untuk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menangani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hal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Nama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kelas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dimaksud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adalah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javax.swing.JcolorChooser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Anda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dapat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menggunakan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kelas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tersebut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untuk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gabungkan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dengan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baris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kode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lainnya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dengan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menerapkan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metode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static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berikut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     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: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Color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showDialog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(Component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component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, 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     String title, Color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initialColor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Metode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menampilkan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dialog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pilihan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Component yang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disuplai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digunakan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sebagai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komponen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parent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 dialog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tersebut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Dialog yang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ada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akan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mensuplai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title;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pengaturan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akan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diinisialisasikan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agar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dpat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menunjukkan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initialColor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sudah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diberikan</a:t>
            </a: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Contoh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berikut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ini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mendemontrasikan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penggunaan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sebuah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dialog.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Anda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dapat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melakukan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proses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invoke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pada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dipilih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dengan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menekan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tombol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pilihan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Setelah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anda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melakukan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pemilihan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,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latar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belakang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dari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frame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pada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window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dirubah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sesuai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dengan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warna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 yang </a:t>
            </a:r>
            <a:r>
              <a:rPr kumimoji="0" lang="en-US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dipilih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</a:tabLst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Swing Color Chooser Dialog</a:t>
            </a:r>
            <a:endParaRPr lang="en-US" dirty="0"/>
          </a:p>
        </p:txBody>
      </p:sp>
      <p:sp>
        <p:nvSpPr>
          <p:cNvPr id="56321" name="Rectangle 1"/>
          <p:cNvSpPr>
            <a:spLocks noChangeArrowheads="1"/>
          </p:cNvSpPr>
          <p:nvPr/>
        </p:nvSpPr>
        <p:spPr bwMode="auto">
          <a:xfrm>
            <a:off x="228600" y="1219200"/>
            <a:ext cx="5334000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import java.awt.*;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import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java.awt.event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.*;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import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javax.swing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.*;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class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RedTown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extends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JFrame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{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public static void main(String[]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args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) 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{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	new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RedTown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();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}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	public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RedTown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() 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{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	super("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RedTown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v1.0");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createUI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();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setVisible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(true);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}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protected 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void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createUI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() 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{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setSize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(400, 400);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setLocation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(100, 100);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getContentPane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().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setLayout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(new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GridBagLayout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());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JButton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colorButton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= new </a:t>
            </a:r>
            <a:r>
              <a:rPr kumimoji="0" lang="en-U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JButton</a:t>
            </a: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("Choose a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 																			color...");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0" y="990600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getContentPane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().add(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colorButton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);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colorButton.addActionListener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(new	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ActionListener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() 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{</a:t>
            </a:r>
            <a:endParaRPr lang="en-US" sz="1200" dirty="0" smtClean="0">
              <a:latin typeface="Arial" pitchFamily="34" charset="0"/>
              <a:ea typeface="Calibri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public 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void 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actionPerformed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ActionEvent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ae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) 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	{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Color 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c = 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JColorChooser.showDialog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RedTown.this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, "Choose a color...",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 										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getBackground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());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		if (c != null) 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getContentPane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().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				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setBackground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(c);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	}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});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addWindowListener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(new 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WindowAdapter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() 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{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public 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void 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windowClosing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WindowEvent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 we) 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	{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		</a:t>
            </a:r>
            <a:r>
              <a:rPr lang="en-US" sz="1200" dirty="0" err="1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System.exit</a:t>
            </a: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(0);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	}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	});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	}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  <a:tab pos="1079500" algn="l"/>
                <a:tab pos="1260475" algn="l"/>
                <a:tab pos="1439863" algn="l"/>
                <a:tab pos="1620838" algn="l"/>
                <a:tab pos="1800225" algn="l"/>
                <a:tab pos="1981200" algn="l"/>
                <a:tab pos="2160588" algn="l"/>
                <a:tab pos="2339975" algn="l"/>
                <a:tab pos="2520950" algn="l"/>
                <a:tab pos="2700338" algn="l"/>
                <a:tab pos="2879725" algn="l"/>
                <a:tab pos="3060700" algn="l"/>
                <a:tab pos="3240088" algn="l"/>
                <a:tab pos="3421063" algn="l"/>
                <a:tab pos="3600450" algn="l"/>
                <a:tab pos="3781425" algn="l"/>
                <a:tab pos="3960813" algn="l"/>
                <a:tab pos="4140200" algn="l"/>
                <a:tab pos="4321175" algn="l"/>
                <a:tab pos="4500563" algn="l"/>
                <a:tab pos="4679950" algn="l"/>
                <a:tab pos="4860925" algn="l"/>
                <a:tab pos="5040313" algn="l"/>
              </a:tabLst>
            </a:pPr>
            <a:r>
              <a:rPr lang="en-US" sz="1200" dirty="0" smtClean="0">
                <a:latin typeface="Courier New" pitchFamily="49" charset="0"/>
                <a:ea typeface="Calibri" pitchFamily="34" charset="0"/>
                <a:cs typeface="Courier New" pitchFamily="49" charset="0"/>
              </a:rPr>
              <a:t>}</a:t>
            </a: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STROKING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457200" y="1295400"/>
            <a:ext cx="78486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1079500" algn="l"/>
              </a:tabLst>
            </a:pPr>
            <a:r>
              <a:rPr lang="id-ID" dirty="0" smtClean="0"/>
              <a:t>Stroke Graphisc2D ini atribut mengontrol pen-stroke digunakan untuk garis besar bentuk. Hal ini diatur melalui Graphis2D ini setStroke (). Sebuah objek Stroke mengimplementasikan interface java.awt.Stroke. Java 2D menyediakan built-in java.awt.BasicStroke. BasicStroke umum (lebar float, int topi, int bergabung, mengapung miterlimit, mengapung [] dasbor, mengapung dash_phase)   </a:t>
            </a:r>
            <a:endParaRPr lang="en-US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1079500" algn="l"/>
              </a:tabLst>
            </a:pPr>
            <a:r>
              <a:rPr lang="id-ID" dirty="0" smtClean="0"/>
              <a:t> // Semua parameter adalah opsional    </a:t>
            </a:r>
            <a:endParaRPr lang="en-US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1079500" algn="l"/>
              </a:tabLst>
            </a:pPr>
            <a:r>
              <a:rPr lang="id-ID" dirty="0" smtClean="0"/>
              <a:t>// </a:t>
            </a:r>
            <a:r>
              <a:rPr lang="id-ID" dirty="0" smtClean="0"/>
              <a:t>Width: lebar stroke pena    </a:t>
            </a:r>
            <a:endParaRPr lang="en-US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1079500" algn="l"/>
              </a:tabLst>
            </a:pPr>
            <a:r>
              <a:rPr lang="id-ID" dirty="0" smtClean="0"/>
              <a:t>// </a:t>
            </a:r>
            <a:r>
              <a:rPr lang="id-ID" dirty="0" smtClean="0"/>
              <a:t>Tutup: dekorasi ujung, CAP_ROUND, CAP_SQUARE atau CAP_BUTT.    </a:t>
            </a:r>
            <a:endParaRPr lang="en-US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1079500" algn="l"/>
              </a:tabLst>
            </a:pPr>
            <a:r>
              <a:rPr lang="id-ID" dirty="0" smtClean="0"/>
              <a:t>// </a:t>
            </a:r>
            <a:r>
              <a:rPr lang="id-ID" dirty="0" smtClean="0"/>
              <a:t>Bergabung: dekorasi di mana dua segmen bertemu, JOIN_ROUND, JOIN_MITER, atau JOIN_BEVEL   </a:t>
            </a:r>
            <a:endParaRPr lang="en-US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1079500" algn="l"/>
              </a:tabLst>
            </a:pPr>
            <a:r>
              <a:rPr lang="id-ID" dirty="0" smtClean="0"/>
              <a:t> // Miterlimit: batas untuk memangkas mitra bergabung.    </a:t>
            </a:r>
            <a:endParaRPr lang="en-US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1079500" algn="l"/>
              </a:tabLst>
            </a:pPr>
            <a:r>
              <a:rPr lang="id-ID" dirty="0" smtClean="0"/>
              <a:t>// </a:t>
            </a:r>
            <a:r>
              <a:rPr lang="id-ID" dirty="0" smtClean="0"/>
              <a:t>Dasbor: array mewakili pola gagah.   </a:t>
            </a:r>
            <a:endParaRPr lang="en-US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1079500" algn="l"/>
              </a:tabLst>
            </a:pPr>
            <a:r>
              <a:rPr lang="id-ID" dirty="0" smtClean="0"/>
              <a:t> // Dash_phase: offset untuk memulai pola gagah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STROKING</a:t>
            </a:r>
            <a:br>
              <a:rPr lang="en-US" b="1" dirty="0" smtClean="0"/>
            </a:b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09600" y="1143000"/>
            <a:ext cx="7315200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import java.awt.*;</a:t>
            </a:r>
          </a:p>
          <a:p>
            <a:r>
              <a:rPr lang="en-US" sz="1400" dirty="0" smtClean="0"/>
              <a:t>import </a:t>
            </a:r>
            <a:r>
              <a:rPr lang="en-US" sz="1400" dirty="0" err="1" smtClean="0"/>
              <a:t>javax.swing</a:t>
            </a:r>
            <a:r>
              <a:rPr lang="en-US" sz="1400" dirty="0" smtClean="0"/>
              <a:t>.*;</a:t>
            </a:r>
          </a:p>
          <a:p>
            <a:r>
              <a:rPr lang="en-US" sz="1400" dirty="0" smtClean="0"/>
              <a:t>import </a:t>
            </a:r>
            <a:r>
              <a:rPr lang="en-US" sz="1400" dirty="0" err="1" smtClean="0"/>
              <a:t>java.awt.geom</a:t>
            </a:r>
            <a:r>
              <a:rPr lang="en-US" sz="1400" dirty="0" smtClean="0"/>
              <a:t>.*;</a:t>
            </a:r>
          </a:p>
          <a:p>
            <a:r>
              <a:rPr lang="en-US" sz="1400" dirty="0" smtClean="0"/>
              <a:t> public class BasicSample2D extends </a:t>
            </a:r>
            <a:r>
              <a:rPr lang="en-US" sz="1400" dirty="0" err="1" smtClean="0"/>
              <a:t>JPanel</a:t>
            </a:r>
            <a:r>
              <a:rPr lang="en-US" sz="1400" dirty="0" smtClean="0"/>
              <a:t>{</a:t>
            </a:r>
          </a:p>
          <a:p>
            <a:r>
              <a:rPr lang="en-US" sz="1400" dirty="0" smtClean="0"/>
              <a:t>    public static void main(String[] </a:t>
            </a:r>
            <a:r>
              <a:rPr lang="en-US" sz="1400" dirty="0" err="1" smtClean="0"/>
              <a:t>args</a:t>
            </a:r>
            <a:r>
              <a:rPr lang="en-US" sz="1400" dirty="0" smtClean="0"/>
              <a:t>){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JFrame</a:t>
            </a:r>
            <a:r>
              <a:rPr lang="en-US" sz="1400" dirty="0" smtClean="0"/>
              <a:t> f = new </a:t>
            </a:r>
            <a:r>
              <a:rPr lang="en-US" sz="1400" dirty="0" err="1" smtClean="0"/>
              <a:t>JFrame</a:t>
            </a:r>
            <a:r>
              <a:rPr lang="en-US" sz="1400" dirty="0" smtClean="0"/>
              <a:t>("Basic Sample 2D");</a:t>
            </a:r>
          </a:p>
          <a:p>
            <a:r>
              <a:rPr lang="en-US" sz="1400" dirty="0" smtClean="0"/>
              <a:t>       BasicSample2D </a:t>
            </a:r>
            <a:r>
              <a:rPr lang="en-US" sz="1400" dirty="0" err="1" smtClean="0"/>
              <a:t>bs</a:t>
            </a:r>
            <a:r>
              <a:rPr lang="en-US" sz="1400" dirty="0" smtClean="0"/>
              <a:t> = new BasicSample2D();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f.getContentPane</a:t>
            </a:r>
            <a:r>
              <a:rPr lang="en-US" sz="1400" dirty="0" smtClean="0"/>
              <a:t>().add("</a:t>
            </a:r>
            <a:r>
              <a:rPr lang="en-US" sz="1400" dirty="0" err="1" smtClean="0"/>
              <a:t>Center",bs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f.pack</a:t>
            </a:r>
            <a:r>
              <a:rPr lang="en-US" sz="1400" dirty="0" smtClean="0"/>
              <a:t>();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f.setSize</a:t>
            </a:r>
            <a:r>
              <a:rPr lang="en-US" sz="1400" dirty="0" smtClean="0"/>
              <a:t>(new Dimension(300,300));</a:t>
            </a:r>
          </a:p>
          <a:p>
            <a:r>
              <a:rPr lang="en-US" sz="1400" dirty="0" smtClean="0"/>
              <a:t>       </a:t>
            </a:r>
            <a:r>
              <a:rPr lang="en-US" sz="1400" dirty="0" err="1" smtClean="0"/>
              <a:t>f.setVisible</a:t>
            </a:r>
            <a:r>
              <a:rPr lang="en-US" sz="1400" dirty="0" smtClean="0"/>
              <a:t>(true);</a:t>
            </a:r>
          </a:p>
          <a:p>
            <a:r>
              <a:rPr lang="en-US" sz="1400" dirty="0" smtClean="0"/>
              <a:t>    }   </a:t>
            </a:r>
          </a:p>
          <a:p>
            <a:r>
              <a:rPr lang="en-US" sz="1400" dirty="0" smtClean="0"/>
              <a:t>    public void </a:t>
            </a:r>
            <a:r>
              <a:rPr lang="en-US" sz="1400" dirty="0" err="1" smtClean="0"/>
              <a:t>paintComponent</a:t>
            </a:r>
            <a:r>
              <a:rPr lang="en-US" sz="1400" dirty="0" smtClean="0"/>
              <a:t>(Graphics g){</a:t>
            </a:r>
          </a:p>
          <a:p>
            <a:r>
              <a:rPr lang="en-US" sz="1400" dirty="0" smtClean="0"/>
              <a:t>        </a:t>
            </a:r>
            <a:r>
              <a:rPr lang="en-US" sz="1400" dirty="0" smtClean="0"/>
              <a:t>    </a:t>
            </a:r>
            <a:r>
              <a:rPr lang="en-US" sz="1400" dirty="0" smtClean="0"/>
              <a:t>Graphics2D g2d = (Graphics2D)g;  </a:t>
            </a:r>
          </a:p>
          <a:p>
            <a:r>
              <a:rPr lang="en-US" sz="1400" dirty="0" smtClean="0"/>
              <a:t> g2d.setStroke(new </a:t>
            </a:r>
            <a:r>
              <a:rPr lang="en-US" sz="1400" dirty="0" err="1" smtClean="0"/>
              <a:t>BasicStroke</a:t>
            </a:r>
            <a:r>
              <a:rPr lang="en-US" sz="1400" dirty="0" smtClean="0"/>
              <a:t>(10, </a:t>
            </a:r>
            <a:r>
              <a:rPr lang="en-US" sz="1400" dirty="0" err="1" smtClean="0"/>
              <a:t>BasicStroke.CAP_ROUND</a:t>
            </a:r>
            <a:r>
              <a:rPr lang="en-US" sz="1400" dirty="0" smtClean="0"/>
              <a:t>, </a:t>
            </a:r>
            <a:r>
              <a:rPr lang="en-US" sz="1400" dirty="0" err="1" smtClean="0"/>
              <a:t>BasicStroke.JOIN_ROUND</a:t>
            </a:r>
            <a:r>
              <a:rPr lang="en-US" sz="1400" dirty="0" smtClean="0"/>
              <a:t>));</a:t>
            </a:r>
          </a:p>
          <a:p>
            <a:r>
              <a:rPr lang="en-US" sz="1400" dirty="0" smtClean="0"/>
              <a:t>g2d.setColor(</a:t>
            </a:r>
            <a:r>
              <a:rPr lang="en-US" sz="1400" dirty="0" err="1" smtClean="0"/>
              <a:t>Color.CYAN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g2d.draw(new Rectangle2D.Double(300, 50, 200, 100));</a:t>
            </a:r>
          </a:p>
          <a:p>
            <a:r>
              <a:rPr lang="en-US" sz="1400" dirty="0" smtClean="0"/>
              <a:t>  </a:t>
            </a:r>
            <a:r>
              <a:rPr lang="en-US" sz="1400" dirty="0" smtClean="0"/>
              <a:t>// </a:t>
            </a:r>
            <a:r>
              <a:rPr lang="en-US" sz="1400" dirty="0" smtClean="0"/>
              <a:t>Test dash-stroke</a:t>
            </a:r>
          </a:p>
          <a:p>
            <a:r>
              <a:rPr lang="en-US" sz="1400" dirty="0" smtClean="0"/>
              <a:t>float[] </a:t>
            </a:r>
            <a:r>
              <a:rPr lang="en-US" sz="1400" dirty="0" err="1" smtClean="0"/>
              <a:t>dashPattern</a:t>
            </a:r>
            <a:r>
              <a:rPr lang="en-US" sz="1400" dirty="0" smtClean="0"/>
              <a:t> = {20, 5, 10, 5};  // dash, space, dash, space</a:t>
            </a:r>
          </a:p>
          <a:p>
            <a:r>
              <a:rPr lang="en-US" sz="1400" dirty="0" smtClean="0"/>
              <a:t>g2d.setStroke(new </a:t>
            </a:r>
            <a:r>
              <a:rPr lang="en-US" sz="1400" dirty="0" err="1" smtClean="0"/>
              <a:t>BasicStroke</a:t>
            </a:r>
            <a:r>
              <a:rPr lang="en-US" sz="1400" dirty="0" smtClean="0"/>
              <a:t>(5, </a:t>
            </a:r>
            <a:r>
              <a:rPr lang="en-US" sz="1400" dirty="0" err="1" smtClean="0"/>
              <a:t>BasicStroke.CAP_BUTT</a:t>
            </a:r>
            <a:r>
              <a:rPr lang="en-US" sz="1400" dirty="0" smtClean="0"/>
              <a:t>, </a:t>
            </a:r>
            <a:r>
              <a:rPr lang="en-US" sz="1400" dirty="0" err="1" smtClean="0"/>
              <a:t>BasicStroke.JOIN_ROUND</a:t>
            </a:r>
            <a:r>
              <a:rPr lang="en-US" sz="1400" dirty="0" smtClean="0"/>
              <a:t>,</a:t>
            </a:r>
          </a:p>
          <a:p>
            <a:r>
              <a:rPr lang="en-US" sz="1400" dirty="0" smtClean="0"/>
              <a:t>      10, </a:t>
            </a:r>
            <a:r>
              <a:rPr lang="en-US" sz="1400" dirty="0" err="1" smtClean="0"/>
              <a:t>dashPattern</a:t>
            </a:r>
            <a:r>
              <a:rPr lang="en-US" sz="1400" dirty="0" smtClean="0"/>
              <a:t>, 0));</a:t>
            </a:r>
          </a:p>
          <a:p>
            <a:r>
              <a:rPr lang="en-US" sz="1400" dirty="0" smtClean="0"/>
              <a:t>g2d.setColor(</a:t>
            </a:r>
            <a:r>
              <a:rPr lang="en-US" sz="1400" dirty="0" err="1" smtClean="0"/>
              <a:t>Color.CYAN</a:t>
            </a:r>
            <a:r>
              <a:rPr lang="en-US" sz="1400" dirty="0" smtClean="0"/>
              <a:t>);</a:t>
            </a:r>
          </a:p>
          <a:p>
            <a:r>
              <a:rPr lang="en-US" sz="1400" dirty="0" smtClean="0"/>
              <a:t>g2d.draw(new Rectangle2D.Double(50, 200, 200, 100));</a:t>
            </a:r>
          </a:p>
          <a:p>
            <a:r>
              <a:rPr lang="en-US" sz="1400" dirty="0" smtClean="0"/>
              <a:t>  }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29200" y="1447800"/>
            <a:ext cx="2971800" cy="1922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8229600" cy="1143000"/>
          </a:xfrm>
        </p:spPr>
        <p:txBody>
          <a:bodyPr>
            <a:normAutofit fontScale="90000"/>
          </a:bodyPr>
          <a:lstStyle/>
          <a:p>
            <a:pPr lvl="0"/>
            <a:r>
              <a:rPr lang="en-US" sz="5400" b="1" dirty="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RENDERING &amp; ANGLE UNITS</a:t>
            </a:r>
            <a: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</a:br>
            <a:endParaRPr lang="en-US" dirty="0"/>
          </a:p>
        </p:txBody>
      </p:sp>
      <p:sp>
        <p:nvSpPr>
          <p:cNvPr id="51201" name="Rectangle 1"/>
          <p:cNvSpPr>
            <a:spLocks noChangeArrowheads="1"/>
          </p:cNvSpPr>
          <p:nvPr/>
        </p:nvSpPr>
        <p:spPr bwMode="auto">
          <a:xfrm>
            <a:off x="457200" y="2133600"/>
            <a:ext cx="7924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- Transforming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- Compositing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- Clipping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- Rendering </a:t>
            </a: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Hints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dirty="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Transforming</a:t>
            </a:r>
            <a:endParaRPr lang="en-US" dirty="0"/>
          </a:p>
        </p:txBody>
      </p:sp>
      <p:sp>
        <p:nvSpPr>
          <p:cNvPr id="51201" name="Rectangle 1"/>
          <p:cNvSpPr>
            <a:spLocks noChangeArrowheads="1"/>
          </p:cNvSpPr>
          <p:nvPr/>
        </p:nvSpPr>
        <p:spPr bwMode="auto">
          <a:xfrm>
            <a:off x="457200" y="2133600"/>
            <a:ext cx="7924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-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Rotasi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-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Translasi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-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Perskala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- </a:t>
            </a:r>
            <a:r>
              <a:rPr kumimoji="0" 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Transformasi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dirty="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Transforming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295400"/>
            <a:ext cx="320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2800" b="1" dirty="0" smtClean="0"/>
              <a:t> </a:t>
            </a:r>
            <a:r>
              <a:rPr lang="id-ID" sz="2800" b="1" dirty="0" smtClean="0"/>
              <a:t>Rotasi</a:t>
            </a:r>
            <a:endParaRPr lang="en-US" sz="2800" b="1" dirty="0" smtClean="0"/>
          </a:p>
          <a:p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04800" y="1981200"/>
            <a:ext cx="43434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Rotasi</a:t>
            </a:r>
            <a:r>
              <a:rPr lang="en-US" sz="1400" dirty="0" smtClean="0"/>
              <a:t> </a:t>
            </a:r>
            <a:r>
              <a:rPr lang="en-US" sz="1400" dirty="0" err="1" smtClean="0"/>
              <a:t>dua</a:t>
            </a:r>
            <a:r>
              <a:rPr lang="en-US" sz="1400" dirty="0" smtClean="0"/>
              <a:t> </a:t>
            </a:r>
            <a:r>
              <a:rPr lang="en-US" sz="1400" dirty="0" err="1" smtClean="0"/>
              <a:t>dimensi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objek</a:t>
            </a:r>
            <a:r>
              <a:rPr lang="en-US" sz="1400" dirty="0" smtClean="0"/>
              <a:t> </a:t>
            </a:r>
            <a:r>
              <a:rPr lang="en-US" sz="1400" dirty="0" err="1" smtClean="0"/>
              <a:t>akan</a:t>
            </a:r>
            <a:r>
              <a:rPr lang="en-US" sz="1400" dirty="0" smtClean="0"/>
              <a:t> </a:t>
            </a:r>
            <a:r>
              <a:rPr lang="en-US" sz="1400" dirty="0" err="1" smtClean="0"/>
              <a:t>memindahkan</a:t>
            </a:r>
            <a:r>
              <a:rPr lang="en-US" sz="1400" dirty="0" smtClean="0"/>
              <a:t> </a:t>
            </a:r>
            <a:r>
              <a:rPr lang="en-US" sz="1400" dirty="0" err="1" smtClean="0"/>
              <a:t>objek</a:t>
            </a:r>
            <a:r>
              <a:rPr lang="en-US" sz="1400" dirty="0" smtClean="0"/>
              <a:t> </a:t>
            </a:r>
            <a:r>
              <a:rPr lang="en-US" sz="1400" dirty="0" err="1" smtClean="0"/>
              <a:t>tersebut</a:t>
            </a:r>
            <a:r>
              <a:rPr lang="en-US" sz="1400" dirty="0" smtClean="0"/>
              <a:t> </a:t>
            </a:r>
            <a:r>
              <a:rPr lang="en-US" sz="1400" dirty="0" err="1" smtClean="0"/>
              <a:t>menurut</a:t>
            </a:r>
            <a:r>
              <a:rPr lang="en-US" sz="1400" dirty="0" smtClean="0"/>
              <a:t> </a:t>
            </a:r>
            <a:r>
              <a:rPr lang="en-US" sz="1400" dirty="0" err="1" smtClean="0"/>
              <a:t>garis</a:t>
            </a:r>
            <a:r>
              <a:rPr lang="en-US" sz="1400" dirty="0" smtClean="0"/>
              <a:t> </a:t>
            </a:r>
            <a:r>
              <a:rPr lang="en-US" sz="1400" dirty="0" err="1" smtClean="0"/>
              <a:t>melingkar</a:t>
            </a:r>
            <a:r>
              <a:rPr lang="en-US" sz="1400" dirty="0" smtClean="0"/>
              <a:t>.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melakukan</a:t>
            </a:r>
            <a:r>
              <a:rPr lang="en-US" sz="1400" dirty="0" smtClean="0"/>
              <a:t> </a:t>
            </a:r>
            <a:r>
              <a:rPr lang="en-US" sz="1400" dirty="0" err="1" smtClean="0"/>
              <a:t>rotasi</a:t>
            </a:r>
            <a:r>
              <a:rPr lang="en-US" sz="1400" dirty="0" smtClean="0"/>
              <a:t> </a:t>
            </a:r>
            <a:r>
              <a:rPr lang="en-US" sz="1400" dirty="0" err="1" smtClean="0"/>
              <a:t>diperlukan</a:t>
            </a:r>
            <a:r>
              <a:rPr lang="en-US" sz="1400" dirty="0" smtClean="0"/>
              <a:t> </a:t>
            </a:r>
            <a:r>
              <a:rPr lang="en-US" sz="1400" dirty="0" err="1" smtClean="0"/>
              <a:t>sudut</a:t>
            </a:r>
            <a:r>
              <a:rPr lang="en-US" sz="1400" dirty="0" smtClean="0"/>
              <a:t> </a:t>
            </a:r>
            <a:r>
              <a:rPr lang="en-US" sz="1400" dirty="0" err="1" smtClean="0"/>
              <a:t>rotasi</a:t>
            </a:r>
            <a:r>
              <a:rPr lang="en-US" sz="1400" dirty="0" smtClean="0"/>
              <a:t> 6 </a:t>
            </a:r>
            <a:r>
              <a:rPr lang="en-US" sz="1400" dirty="0" err="1" smtClean="0"/>
              <a:t>dan</a:t>
            </a:r>
            <a:r>
              <a:rPr lang="en-US" sz="1400" dirty="0" smtClean="0"/>
              <a:t> pivot point(</a:t>
            </a:r>
            <a:r>
              <a:rPr lang="en-US" sz="1400" dirty="0" err="1" smtClean="0"/>
              <a:t>xp,yp</a:t>
            </a:r>
            <a:r>
              <a:rPr lang="en-US" sz="1400" dirty="0" smtClean="0"/>
              <a:t>).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dirty="0" err="1" smtClean="0"/>
              <a:t>positif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sudut</a:t>
            </a:r>
            <a:r>
              <a:rPr lang="en-US" sz="1400" dirty="0" smtClean="0"/>
              <a:t> </a:t>
            </a:r>
            <a:r>
              <a:rPr lang="en-US" sz="1400" dirty="0" err="1" smtClean="0"/>
              <a:t>rotasi</a:t>
            </a:r>
            <a:r>
              <a:rPr lang="en-US" sz="1400" dirty="0" smtClean="0"/>
              <a:t> </a:t>
            </a:r>
            <a:r>
              <a:rPr lang="en-US" sz="1400" dirty="0" err="1" smtClean="0"/>
              <a:t>menentukan</a:t>
            </a:r>
            <a:r>
              <a:rPr lang="en-US" sz="1400" dirty="0" smtClean="0"/>
              <a:t> </a:t>
            </a:r>
            <a:r>
              <a:rPr lang="en-US" sz="1400" dirty="0" err="1" smtClean="0"/>
              <a:t>arah</a:t>
            </a:r>
            <a:r>
              <a:rPr lang="en-US" sz="1400" dirty="0" smtClean="0"/>
              <a:t> </a:t>
            </a:r>
            <a:r>
              <a:rPr lang="en-US" sz="1400" dirty="0" err="1" smtClean="0"/>
              <a:t>rotasi</a:t>
            </a:r>
            <a:r>
              <a:rPr lang="en-US" sz="1400" dirty="0" smtClean="0"/>
              <a:t> </a:t>
            </a:r>
            <a:r>
              <a:rPr lang="en-US" sz="1400" dirty="0" err="1" smtClean="0"/>
              <a:t>berlawanan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arah</a:t>
            </a:r>
            <a:r>
              <a:rPr lang="en-US" sz="1400" dirty="0" smtClean="0"/>
              <a:t> </a:t>
            </a:r>
            <a:r>
              <a:rPr lang="en-US" sz="1400" dirty="0" err="1" smtClean="0"/>
              <a:t>jarum</a:t>
            </a:r>
            <a:r>
              <a:rPr lang="en-US" sz="1400" dirty="0" smtClean="0"/>
              <a:t> jam. </a:t>
            </a:r>
            <a:r>
              <a:rPr lang="en-US" sz="1400" dirty="0" err="1" smtClean="0"/>
              <a:t>Sedangkan</a:t>
            </a:r>
            <a:r>
              <a:rPr lang="en-US" sz="1400" dirty="0" smtClean="0"/>
              <a:t> </a:t>
            </a:r>
            <a:r>
              <a:rPr lang="en-US" sz="1400" dirty="0" err="1" smtClean="0"/>
              <a:t>sudut</a:t>
            </a:r>
            <a:r>
              <a:rPr lang="en-US" sz="1400" dirty="0" smtClean="0"/>
              <a:t> </a:t>
            </a:r>
            <a:r>
              <a:rPr lang="en-US" sz="1400" dirty="0" err="1" smtClean="0"/>
              <a:t>rotasi</a:t>
            </a:r>
            <a:r>
              <a:rPr lang="en-US" sz="1400" dirty="0" smtClean="0"/>
              <a:t> negative </a:t>
            </a:r>
            <a:r>
              <a:rPr lang="en-US" sz="1400" dirty="0" err="1" smtClean="0"/>
              <a:t>memutar</a:t>
            </a:r>
            <a:r>
              <a:rPr lang="en-US" sz="1400" dirty="0" smtClean="0"/>
              <a:t> </a:t>
            </a:r>
            <a:r>
              <a:rPr lang="en-US" sz="1400" dirty="0" err="1" smtClean="0"/>
              <a:t>objek</a:t>
            </a:r>
            <a:r>
              <a:rPr lang="en-US" sz="1400" dirty="0" smtClean="0"/>
              <a:t> </a:t>
            </a:r>
            <a:r>
              <a:rPr lang="en-US" sz="1400" dirty="0" err="1" smtClean="0"/>
              <a:t>searah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jarum</a:t>
            </a:r>
            <a:r>
              <a:rPr lang="en-US" sz="1400" dirty="0" smtClean="0"/>
              <a:t> jam.</a:t>
            </a:r>
          </a:p>
          <a:p>
            <a:r>
              <a:rPr lang="en-US" sz="1400" dirty="0" err="1" smtClean="0"/>
              <a:t>Rotasi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</a:t>
            </a:r>
            <a:r>
              <a:rPr lang="en-US" sz="1400" dirty="0" err="1" smtClean="0"/>
              <a:t>terhadap</a:t>
            </a:r>
            <a:r>
              <a:rPr lang="en-US" sz="1400" dirty="0" smtClean="0"/>
              <a:t> pivot point (</a:t>
            </a:r>
            <a:r>
              <a:rPr lang="en-US" sz="1400" dirty="0" err="1" smtClean="0"/>
              <a:t>xp</a:t>
            </a:r>
            <a:r>
              <a:rPr lang="en-US" sz="1400" dirty="0" smtClean="0"/>
              <a:t>, </a:t>
            </a:r>
            <a:r>
              <a:rPr lang="en-US" sz="1400" dirty="0" err="1" smtClean="0"/>
              <a:t>yp</a:t>
            </a:r>
            <a:r>
              <a:rPr lang="en-US" sz="1400" dirty="0" smtClean="0"/>
              <a:t>)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bentuk</a:t>
            </a:r>
            <a:r>
              <a:rPr lang="en-US" sz="1400" dirty="0" smtClean="0"/>
              <a:t> </a:t>
            </a:r>
            <a:r>
              <a:rPr lang="en-US" sz="1400" dirty="0" err="1" smtClean="0"/>
              <a:t>trigonemetri</a:t>
            </a:r>
            <a:r>
              <a:rPr lang="en-US" sz="1400" dirty="0" smtClean="0"/>
              <a:t>, </a:t>
            </a:r>
            <a:r>
              <a:rPr lang="en-US" sz="1400" dirty="0" err="1" smtClean="0"/>
              <a:t>sebagai</a:t>
            </a:r>
            <a:r>
              <a:rPr lang="en-US" sz="1400" dirty="0" smtClean="0"/>
              <a:t> </a:t>
            </a:r>
            <a:r>
              <a:rPr lang="en-US" sz="1400" dirty="0" err="1" smtClean="0"/>
              <a:t>berikut</a:t>
            </a:r>
            <a:r>
              <a:rPr lang="en-US" sz="1400" dirty="0" smtClean="0"/>
              <a:t> :</a:t>
            </a:r>
          </a:p>
          <a:p>
            <a:r>
              <a:rPr lang="en-US" sz="1400" dirty="0" smtClean="0"/>
              <a:t>x’ = x + (x – </a:t>
            </a:r>
            <a:r>
              <a:rPr lang="en-US" sz="1400" dirty="0" err="1" smtClean="0"/>
              <a:t>xy</a:t>
            </a:r>
            <a:r>
              <a:rPr lang="en-US" sz="1400" dirty="0" smtClean="0"/>
              <a:t> ) </a:t>
            </a:r>
            <a:r>
              <a:rPr lang="en-US" sz="1400" dirty="0" err="1" smtClean="0"/>
              <a:t>cos</a:t>
            </a:r>
            <a:r>
              <a:rPr lang="en-US" sz="1400" dirty="0" smtClean="0"/>
              <a:t> θ – (y – </a:t>
            </a:r>
            <a:r>
              <a:rPr lang="en-US" sz="1400" dirty="0" err="1" smtClean="0"/>
              <a:t>yp</a:t>
            </a:r>
            <a:r>
              <a:rPr lang="en-US" sz="1400" dirty="0" smtClean="0"/>
              <a:t> ) </a:t>
            </a:r>
            <a:r>
              <a:rPr lang="en-US" sz="1400" dirty="0" err="1" smtClean="0"/>
              <a:t>sinθ</a:t>
            </a:r>
            <a:endParaRPr lang="en-US" sz="1400" dirty="0" smtClean="0"/>
          </a:p>
          <a:p>
            <a:r>
              <a:rPr lang="en-US" sz="1400" dirty="0" smtClean="0"/>
              <a:t>y’ = </a:t>
            </a:r>
            <a:r>
              <a:rPr lang="en-US" sz="1400" dirty="0" err="1" smtClean="0"/>
              <a:t>yp</a:t>
            </a:r>
            <a:r>
              <a:rPr lang="en-US" sz="1400" dirty="0" smtClean="0"/>
              <a:t> + (x – </a:t>
            </a:r>
            <a:r>
              <a:rPr lang="en-US" sz="1400" dirty="0" err="1" smtClean="0"/>
              <a:t>xp</a:t>
            </a:r>
            <a:r>
              <a:rPr lang="en-US" sz="1400" dirty="0" smtClean="0"/>
              <a:t>) sin θ + (y – </a:t>
            </a:r>
            <a:r>
              <a:rPr lang="en-US" sz="1400" dirty="0" err="1" smtClean="0"/>
              <a:t>yp</a:t>
            </a:r>
            <a:r>
              <a:rPr lang="en-US" sz="1400" dirty="0" smtClean="0"/>
              <a:t>) </a:t>
            </a:r>
            <a:r>
              <a:rPr lang="en-US" sz="1400" dirty="0" err="1" smtClean="0"/>
              <a:t>cos</a:t>
            </a:r>
            <a:r>
              <a:rPr lang="en-US" sz="1400" dirty="0" smtClean="0"/>
              <a:t> θ</a:t>
            </a:r>
          </a:p>
          <a:p>
            <a:r>
              <a:rPr lang="en-US" sz="1400" dirty="0" err="1" smtClean="0"/>
              <a:t>Berikut</a:t>
            </a:r>
            <a:r>
              <a:rPr lang="en-US" sz="1400" dirty="0" smtClean="0"/>
              <a:t> </a:t>
            </a:r>
            <a:r>
              <a:rPr lang="en-US" sz="1400" dirty="0" err="1" smtClean="0"/>
              <a:t>ini</a:t>
            </a:r>
            <a:r>
              <a:rPr lang="en-US" sz="1400" dirty="0" smtClean="0"/>
              <a:t> </a:t>
            </a:r>
            <a:r>
              <a:rPr lang="en-US" sz="1400" dirty="0" err="1" smtClean="0"/>
              <a:t>ialah</a:t>
            </a:r>
            <a:r>
              <a:rPr lang="en-US" sz="1400" dirty="0" smtClean="0"/>
              <a:t> </a:t>
            </a:r>
            <a:r>
              <a:rPr lang="en-US" sz="1400" dirty="0" err="1" smtClean="0"/>
              <a:t>contoh</a:t>
            </a:r>
            <a:r>
              <a:rPr lang="en-US" sz="1400" dirty="0" smtClean="0"/>
              <a:t> </a:t>
            </a:r>
            <a:r>
              <a:rPr lang="en-US" sz="1400" dirty="0" err="1" smtClean="0"/>
              <a:t>rotasi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aplikasi</a:t>
            </a:r>
            <a:r>
              <a:rPr lang="en-US" sz="1400" dirty="0" smtClean="0"/>
              <a:t> processing:</a:t>
            </a:r>
          </a:p>
          <a:p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menggambarkan</a:t>
            </a:r>
            <a:r>
              <a:rPr lang="en-US" sz="1400" dirty="0" smtClean="0"/>
              <a:t> </a:t>
            </a:r>
            <a:r>
              <a:rPr lang="en-US" sz="1400" dirty="0" err="1" smtClean="0"/>
              <a:t>rotasi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objek</a:t>
            </a:r>
            <a:r>
              <a:rPr lang="en-US" sz="1400" dirty="0" smtClean="0"/>
              <a:t> yang </a:t>
            </a:r>
            <a:r>
              <a:rPr lang="en-US" sz="1400" dirty="0" err="1" smtClean="0"/>
              <a:t>berupa</a:t>
            </a:r>
            <a:r>
              <a:rPr lang="en-US" sz="1400" dirty="0" smtClean="0"/>
              <a:t> </a:t>
            </a:r>
            <a:r>
              <a:rPr lang="en-US" sz="1400" dirty="0" err="1" smtClean="0"/>
              <a:t>segitiga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A(10,10), B(30,10), </a:t>
            </a:r>
            <a:r>
              <a:rPr lang="en-US" sz="1400" dirty="0" err="1" smtClean="0"/>
              <a:t>dan</a:t>
            </a:r>
            <a:r>
              <a:rPr lang="en-US" sz="1400" dirty="0" smtClean="0"/>
              <a:t> C(10,30)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sudut</a:t>
            </a:r>
            <a:r>
              <a:rPr lang="en-US" sz="1400" dirty="0" smtClean="0"/>
              <a:t> </a:t>
            </a:r>
            <a:r>
              <a:rPr lang="en-US" sz="1400" dirty="0" err="1" smtClean="0"/>
              <a:t>rotasi</a:t>
            </a:r>
            <a:r>
              <a:rPr lang="en-US" sz="1400" dirty="0" smtClean="0"/>
              <a:t> 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 </a:t>
            </a:r>
            <a:r>
              <a:rPr lang="en-US" sz="1400" dirty="0" err="1" smtClean="0"/>
              <a:t>terhadap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</a:t>
            </a:r>
            <a:r>
              <a:rPr lang="en-US" sz="1400" dirty="0" err="1" smtClean="0"/>
              <a:t>pusat</a:t>
            </a:r>
            <a:r>
              <a:rPr lang="en-US" sz="1400" dirty="0" smtClean="0"/>
              <a:t> 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Cartesian (10,10).</a:t>
            </a:r>
          </a:p>
          <a:p>
            <a:r>
              <a:rPr lang="en-US" sz="1400" dirty="0" err="1" smtClean="0"/>
              <a:t>Titik</a:t>
            </a:r>
            <a:r>
              <a:rPr lang="en-US" sz="1400" dirty="0" smtClean="0"/>
              <a:t> A (10, 10</a:t>
            </a:r>
            <a:r>
              <a:rPr lang="en-US" sz="1400" dirty="0" smtClean="0"/>
              <a:t>)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4800600" y="1066800"/>
            <a:ext cx="4572000" cy="50475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X’= </a:t>
            </a:r>
            <a:r>
              <a:rPr lang="en-US" sz="1400" dirty="0" err="1" smtClean="0"/>
              <a:t>Xp</a:t>
            </a:r>
            <a:r>
              <a:rPr lang="en-US" sz="1400" dirty="0" smtClean="0"/>
              <a:t> + (X - </a:t>
            </a:r>
            <a:r>
              <a:rPr lang="en-US" sz="1400" dirty="0" err="1" smtClean="0"/>
              <a:t>Xp</a:t>
            </a:r>
            <a:r>
              <a:rPr lang="en-US" sz="1400" dirty="0" smtClean="0"/>
              <a:t>) </a:t>
            </a:r>
            <a:r>
              <a:rPr lang="en-US" sz="1400" dirty="0" err="1" smtClean="0"/>
              <a:t>cos</a:t>
            </a:r>
            <a:r>
              <a:rPr lang="en-US" sz="1400" dirty="0" smtClean="0"/>
              <a:t>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 - (Y-</a:t>
            </a:r>
            <a:r>
              <a:rPr lang="en-US" sz="1400" dirty="0" err="1" smtClean="0"/>
              <a:t>Yp</a:t>
            </a:r>
            <a:r>
              <a:rPr lang="en-US" sz="1400" dirty="0" smtClean="0"/>
              <a:t>) sin(30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    = 10 + (10 – 10) 0,9 – (10 – 10) 0,5</a:t>
            </a:r>
          </a:p>
          <a:p>
            <a:r>
              <a:rPr lang="en-US" sz="1400" dirty="0" smtClean="0"/>
              <a:t>    = 10 + 0 – 0 = 10</a:t>
            </a:r>
          </a:p>
          <a:p>
            <a:r>
              <a:rPr lang="en-US" sz="1400" dirty="0" smtClean="0"/>
              <a:t>Y’= </a:t>
            </a:r>
            <a:r>
              <a:rPr lang="en-US" sz="1400" dirty="0" err="1" smtClean="0"/>
              <a:t>Yp</a:t>
            </a:r>
            <a:r>
              <a:rPr lang="en-US" sz="1400" dirty="0" smtClean="0"/>
              <a:t> + (X-</a:t>
            </a:r>
            <a:r>
              <a:rPr lang="en-US" sz="1400" dirty="0" err="1" smtClean="0"/>
              <a:t>Xp</a:t>
            </a:r>
            <a:r>
              <a:rPr lang="en-US" sz="1400" dirty="0" smtClean="0"/>
              <a:t>) sin(30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 + (Y-</a:t>
            </a:r>
            <a:r>
              <a:rPr lang="en-US" sz="1400" dirty="0" err="1" smtClean="0"/>
              <a:t>Yp</a:t>
            </a:r>
            <a:r>
              <a:rPr lang="en-US" sz="1400" dirty="0" smtClean="0"/>
              <a:t>) </a:t>
            </a:r>
            <a:r>
              <a:rPr lang="en-US" sz="1400" dirty="0" err="1" smtClean="0"/>
              <a:t>cos</a:t>
            </a:r>
            <a:r>
              <a:rPr lang="en-US" sz="1400" dirty="0" smtClean="0"/>
              <a:t>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    = 10 + (10 – 10) 0,5 + (10 – 10) 0,9</a:t>
            </a:r>
          </a:p>
          <a:p>
            <a:r>
              <a:rPr lang="en-US" sz="1400" dirty="0" smtClean="0"/>
              <a:t>    = 10 + 0 – 0 = 10</a:t>
            </a:r>
          </a:p>
          <a:p>
            <a:r>
              <a:rPr lang="en-US" sz="1400" dirty="0" err="1" smtClean="0"/>
              <a:t>Hasil</a:t>
            </a:r>
            <a:r>
              <a:rPr lang="en-US" sz="1400" dirty="0" smtClean="0"/>
              <a:t> </a:t>
            </a:r>
            <a:r>
              <a:rPr lang="en-US" sz="1400" dirty="0" err="1" smtClean="0"/>
              <a:t>rotasi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A’ (10, 10)</a:t>
            </a:r>
          </a:p>
          <a:p>
            <a:r>
              <a:rPr lang="en-US" sz="1400" dirty="0" err="1" smtClean="0"/>
              <a:t>Titik</a:t>
            </a:r>
            <a:r>
              <a:rPr lang="en-US" sz="1400" dirty="0" smtClean="0"/>
              <a:t> B (30, 10)</a:t>
            </a:r>
          </a:p>
          <a:p>
            <a:r>
              <a:rPr lang="en-US" sz="1400" dirty="0" smtClean="0"/>
              <a:t>X’= </a:t>
            </a:r>
            <a:r>
              <a:rPr lang="en-US" sz="1400" dirty="0" err="1" smtClean="0"/>
              <a:t>Xp</a:t>
            </a:r>
            <a:r>
              <a:rPr lang="en-US" sz="1400" dirty="0" smtClean="0"/>
              <a:t> + (X - </a:t>
            </a:r>
            <a:r>
              <a:rPr lang="en-US" sz="1400" dirty="0" err="1" smtClean="0"/>
              <a:t>Xp</a:t>
            </a:r>
            <a:r>
              <a:rPr lang="en-US" sz="1400" dirty="0" smtClean="0"/>
              <a:t>) </a:t>
            </a:r>
            <a:r>
              <a:rPr lang="en-US" sz="1400" dirty="0" err="1" smtClean="0"/>
              <a:t>cos</a:t>
            </a:r>
            <a:r>
              <a:rPr lang="en-US" sz="1400" dirty="0" smtClean="0"/>
              <a:t>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 - (Y-</a:t>
            </a:r>
            <a:r>
              <a:rPr lang="en-US" sz="1400" dirty="0" err="1" smtClean="0"/>
              <a:t>Yp</a:t>
            </a:r>
            <a:r>
              <a:rPr lang="en-US" sz="1400" dirty="0" smtClean="0"/>
              <a:t>) sin(30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    = 10 + (30 – 10) 0,9 – (10 – 10) 0,5</a:t>
            </a:r>
          </a:p>
          <a:p>
            <a:r>
              <a:rPr lang="en-US" sz="1400" dirty="0" smtClean="0"/>
              <a:t>    = 10 + 18 – 0 = 28</a:t>
            </a:r>
          </a:p>
          <a:p>
            <a:r>
              <a:rPr lang="en-US" sz="1400" dirty="0" smtClean="0"/>
              <a:t>Y’= </a:t>
            </a:r>
            <a:r>
              <a:rPr lang="en-US" sz="1400" dirty="0" err="1" smtClean="0"/>
              <a:t>Yp</a:t>
            </a:r>
            <a:r>
              <a:rPr lang="en-US" sz="1400" dirty="0" smtClean="0"/>
              <a:t> + (X-</a:t>
            </a:r>
            <a:r>
              <a:rPr lang="en-US" sz="1400" dirty="0" err="1" smtClean="0"/>
              <a:t>Xp</a:t>
            </a:r>
            <a:r>
              <a:rPr lang="en-US" sz="1400" dirty="0" smtClean="0"/>
              <a:t>) sin(30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 + (Y-</a:t>
            </a:r>
            <a:r>
              <a:rPr lang="en-US" sz="1400" dirty="0" err="1" smtClean="0"/>
              <a:t>Yp</a:t>
            </a:r>
            <a:r>
              <a:rPr lang="en-US" sz="1400" dirty="0" smtClean="0"/>
              <a:t>) </a:t>
            </a:r>
            <a:r>
              <a:rPr lang="en-US" sz="1400" dirty="0" err="1" smtClean="0"/>
              <a:t>cos</a:t>
            </a:r>
            <a:r>
              <a:rPr lang="en-US" sz="1400" dirty="0" smtClean="0"/>
              <a:t>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    = 10 + (30 – 10) 0,5 + (10 – 10) 0,9</a:t>
            </a:r>
          </a:p>
          <a:p>
            <a:r>
              <a:rPr lang="en-US" sz="1400" dirty="0" smtClean="0"/>
              <a:t>    = 10 + 10 – 0 = 20</a:t>
            </a:r>
          </a:p>
          <a:p>
            <a:r>
              <a:rPr lang="en-US" sz="1400" dirty="0" err="1" smtClean="0"/>
              <a:t>Hasil</a:t>
            </a:r>
            <a:r>
              <a:rPr lang="en-US" sz="1400" dirty="0" smtClean="0"/>
              <a:t> </a:t>
            </a:r>
            <a:r>
              <a:rPr lang="en-US" sz="1400" dirty="0" err="1" smtClean="0"/>
              <a:t>rotasi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B’ (28, 20)</a:t>
            </a:r>
          </a:p>
          <a:p>
            <a:r>
              <a:rPr lang="en-US" sz="1400" dirty="0" err="1" smtClean="0"/>
              <a:t>Titik</a:t>
            </a:r>
            <a:r>
              <a:rPr lang="en-US" sz="1400" dirty="0" smtClean="0"/>
              <a:t> C (10, 30)</a:t>
            </a:r>
          </a:p>
          <a:p>
            <a:r>
              <a:rPr lang="en-US" sz="1400" dirty="0" smtClean="0"/>
              <a:t>X’= </a:t>
            </a:r>
            <a:r>
              <a:rPr lang="en-US" sz="1400" dirty="0" err="1" smtClean="0"/>
              <a:t>Xp</a:t>
            </a:r>
            <a:r>
              <a:rPr lang="en-US" sz="1400" dirty="0" smtClean="0"/>
              <a:t> + (X - </a:t>
            </a:r>
            <a:r>
              <a:rPr lang="en-US" sz="1400" dirty="0" err="1" smtClean="0"/>
              <a:t>Xp</a:t>
            </a:r>
            <a:r>
              <a:rPr lang="en-US" sz="1400" dirty="0" smtClean="0"/>
              <a:t>) </a:t>
            </a:r>
            <a:r>
              <a:rPr lang="en-US" sz="1400" dirty="0" err="1" smtClean="0"/>
              <a:t>cos</a:t>
            </a:r>
            <a:r>
              <a:rPr lang="en-US" sz="1400" dirty="0" smtClean="0"/>
              <a:t>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 - (Y-</a:t>
            </a:r>
            <a:r>
              <a:rPr lang="en-US" sz="1400" dirty="0" err="1" smtClean="0"/>
              <a:t>Yp</a:t>
            </a:r>
            <a:r>
              <a:rPr lang="en-US" sz="1400" dirty="0" smtClean="0"/>
              <a:t>) sin(30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    = 10 + (10 – 10) 0,9 – (30 – 10) 0,5</a:t>
            </a:r>
          </a:p>
          <a:p>
            <a:r>
              <a:rPr lang="en-US" sz="1400" dirty="0" smtClean="0"/>
              <a:t>    = 10 + 0 +10 = 20</a:t>
            </a:r>
          </a:p>
          <a:p>
            <a:r>
              <a:rPr lang="en-US" sz="1400" dirty="0" smtClean="0"/>
              <a:t>Y’= </a:t>
            </a:r>
            <a:r>
              <a:rPr lang="en-US" sz="1400" dirty="0" err="1" smtClean="0"/>
              <a:t>Yp</a:t>
            </a:r>
            <a:r>
              <a:rPr lang="en-US" sz="1400" dirty="0" smtClean="0"/>
              <a:t> + (X-</a:t>
            </a:r>
            <a:r>
              <a:rPr lang="en-US" sz="1400" dirty="0" err="1" smtClean="0"/>
              <a:t>Xp</a:t>
            </a:r>
            <a:r>
              <a:rPr lang="en-US" sz="1400" dirty="0" smtClean="0"/>
              <a:t>) sin(30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 + (Y-</a:t>
            </a:r>
            <a:r>
              <a:rPr lang="en-US" sz="1400" dirty="0" err="1" smtClean="0"/>
              <a:t>Yp</a:t>
            </a:r>
            <a:r>
              <a:rPr lang="en-US" sz="1400" dirty="0" smtClean="0"/>
              <a:t>) </a:t>
            </a:r>
            <a:r>
              <a:rPr lang="en-US" sz="1400" dirty="0" err="1" smtClean="0"/>
              <a:t>cos</a:t>
            </a:r>
            <a:r>
              <a:rPr lang="en-US" sz="1400" dirty="0" smtClean="0"/>
              <a:t>(30</a:t>
            </a:r>
            <a:r>
              <a:rPr lang="en-US" sz="1400" baseline="30000" dirty="0" smtClean="0"/>
              <a:t>0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    = 10 + (10 – 10) 0,5 + (30 – 10) 0,9</a:t>
            </a:r>
          </a:p>
          <a:p>
            <a:r>
              <a:rPr lang="en-US" sz="1400" dirty="0" smtClean="0"/>
              <a:t>    = 10 + 0 + 18 = 28</a:t>
            </a:r>
          </a:p>
          <a:p>
            <a:r>
              <a:rPr lang="en-US" sz="1400" dirty="0" err="1" smtClean="0"/>
              <a:t>Hasil</a:t>
            </a:r>
            <a:r>
              <a:rPr lang="en-US" sz="1400" dirty="0" smtClean="0"/>
              <a:t> </a:t>
            </a:r>
            <a:r>
              <a:rPr lang="en-US" sz="1400" dirty="0" err="1" smtClean="0"/>
              <a:t>rotasi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C’ (20, 28)</a:t>
            </a:r>
            <a:endParaRPr lang="en-US" sz="1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dirty="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Transforming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1295400"/>
            <a:ext cx="320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en-US" sz="2800" b="1" dirty="0" smtClean="0"/>
              <a:t> </a:t>
            </a:r>
            <a:r>
              <a:rPr lang="id-ID" sz="2800" b="1" dirty="0" smtClean="0"/>
              <a:t>Rotasi</a:t>
            </a:r>
            <a:endParaRPr lang="en-US" sz="2800" b="1" dirty="0" smtClean="0"/>
          </a:p>
          <a:p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133600"/>
            <a:ext cx="537210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dirty="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Transforming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143000"/>
            <a:ext cx="320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b="1" dirty="0" smtClean="0"/>
              <a:t>Translasi</a:t>
            </a:r>
            <a:endParaRPr lang="en-US" sz="2800" b="1" dirty="0" smtClean="0"/>
          </a:p>
          <a:p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609600" y="1600200"/>
            <a:ext cx="80010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Translasi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memindahkan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objek</a:t>
            </a:r>
            <a:r>
              <a:rPr lang="en-US" sz="1400" dirty="0" smtClean="0"/>
              <a:t> </a:t>
            </a:r>
            <a:r>
              <a:rPr lang="en-US" sz="1400" dirty="0" err="1" smtClean="0"/>
              <a:t>sepanjang</a:t>
            </a:r>
            <a:r>
              <a:rPr lang="en-US" sz="1400" dirty="0" smtClean="0"/>
              <a:t> </a:t>
            </a:r>
            <a:r>
              <a:rPr lang="en-US" sz="1400" dirty="0" err="1" smtClean="0"/>
              <a:t>garis</a:t>
            </a:r>
            <a:r>
              <a:rPr lang="en-US" sz="1400" dirty="0" smtClean="0"/>
              <a:t> </a:t>
            </a:r>
            <a:r>
              <a:rPr lang="en-US" sz="1400" dirty="0" err="1" smtClean="0"/>
              <a:t>lurus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lokasi</a:t>
            </a:r>
            <a:r>
              <a:rPr lang="en-US" sz="1400" dirty="0" smtClean="0"/>
              <a:t> 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</a:t>
            </a:r>
            <a:r>
              <a:rPr lang="en-US" sz="1400" dirty="0" err="1" smtClean="0"/>
              <a:t>tertentu</a:t>
            </a:r>
            <a:r>
              <a:rPr lang="en-US" sz="1400" dirty="0" smtClean="0"/>
              <a:t> </a:t>
            </a:r>
            <a:r>
              <a:rPr lang="en-US" sz="1400" dirty="0" err="1" smtClean="0"/>
              <a:t>ke</a:t>
            </a:r>
            <a:r>
              <a:rPr lang="en-US" sz="1400" dirty="0" smtClean="0"/>
              <a:t> </a:t>
            </a:r>
            <a:r>
              <a:rPr lang="en-US" sz="1400" dirty="0" err="1" smtClean="0"/>
              <a:t>lokasi</a:t>
            </a:r>
            <a:r>
              <a:rPr lang="en-US" sz="1400" dirty="0" smtClean="0"/>
              <a:t> yang lain.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proses</a:t>
            </a:r>
            <a:r>
              <a:rPr lang="en-US" sz="1400" dirty="0" smtClean="0"/>
              <a:t> </a:t>
            </a:r>
            <a:r>
              <a:rPr lang="en-US" sz="1400" dirty="0" err="1" smtClean="0"/>
              <a:t>translasi</a:t>
            </a:r>
            <a:r>
              <a:rPr lang="en-US" sz="1400" dirty="0" smtClean="0"/>
              <a:t> 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</a:t>
            </a:r>
            <a:r>
              <a:rPr lang="en-US" sz="1400" dirty="0" err="1" smtClean="0"/>
              <a:t>baru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ditranslasi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r>
              <a:rPr lang="en-US" sz="1400" dirty="0" smtClean="0"/>
              <a:t> </a:t>
            </a:r>
            <a:r>
              <a:rPr lang="en-US" sz="1400" dirty="0" err="1" smtClean="0"/>
              <a:t>diperoleh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menggunakan</a:t>
            </a:r>
            <a:r>
              <a:rPr lang="en-US" sz="1400" dirty="0" smtClean="0"/>
              <a:t> </a:t>
            </a:r>
            <a:r>
              <a:rPr lang="en-US" sz="1400" dirty="0" err="1" smtClean="0"/>
              <a:t>rumus</a:t>
            </a:r>
            <a:r>
              <a:rPr lang="en-US" sz="1400" dirty="0" smtClean="0"/>
              <a:t> :</a:t>
            </a:r>
          </a:p>
          <a:p>
            <a:r>
              <a:rPr lang="en-US" sz="1400" dirty="0" smtClean="0"/>
              <a:t>x’ = x + </a:t>
            </a:r>
            <a:r>
              <a:rPr lang="en-US" sz="1400" dirty="0" err="1" smtClean="0"/>
              <a:t>tx</a:t>
            </a:r>
            <a:endParaRPr lang="en-US" sz="1400" dirty="0" smtClean="0"/>
          </a:p>
          <a:p>
            <a:r>
              <a:rPr lang="en-US" sz="1400" dirty="0" smtClean="0"/>
              <a:t>y’ = y + </a:t>
            </a:r>
            <a:r>
              <a:rPr lang="en-US" sz="1400" dirty="0" err="1" smtClean="0"/>
              <a:t>ty</a:t>
            </a:r>
            <a:endParaRPr lang="en-US" sz="1400" dirty="0" smtClean="0"/>
          </a:p>
          <a:p>
            <a:r>
              <a:rPr lang="en-US" sz="1400" dirty="0" err="1" smtClean="0"/>
              <a:t>Dimana</a:t>
            </a:r>
            <a:endParaRPr lang="en-US" sz="1400" dirty="0" smtClean="0"/>
          </a:p>
          <a:p>
            <a:r>
              <a:rPr lang="en-US" sz="1400" dirty="0" smtClean="0"/>
              <a:t>(x, y) = 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</a:t>
            </a:r>
            <a:r>
              <a:rPr lang="en-US" sz="1400" dirty="0" err="1" smtClean="0"/>
              <a:t>asal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objek</a:t>
            </a:r>
            <a:endParaRPr lang="en-US" sz="1400" dirty="0" smtClean="0"/>
          </a:p>
          <a:p>
            <a:r>
              <a:rPr lang="en-US" sz="1400" dirty="0" smtClean="0"/>
              <a:t>(x’, y’) =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</a:t>
            </a:r>
            <a:r>
              <a:rPr lang="en-US" sz="1400" dirty="0" err="1" smtClean="0"/>
              <a:t>baru</a:t>
            </a:r>
            <a:r>
              <a:rPr lang="en-US" sz="1400" dirty="0" smtClean="0"/>
              <a:t> </a:t>
            </a:r>
            <a:r>
              <a:rPr lang="en-US" sz="1400" dirty="0" err="1" smtClean="0"/>
              <a:t>objek</a:t>
            </a:r>
            <a:r>
              <a:rPr lang="en-US" sz="1400" dirty="0" smtClean="0"/>
              <a:t> </a:t>
            </a:r>
            <a:r>
              <a:rPr lang="en-US" sz="1400" dirty="0" err="1" smtClean="0"/>
              <a:t>setelah</a:t>
            </a:r>
            <a:r>
              <a:rPr lang="en-US" sz="1400" dirty="0" smtClean="0"/>
              <a:t> </a:t>
            </a:r>
            <a:r>
              <a:rPr lang="en-US" sz="1400" dirty="0" err="1" smtClean="0"/>
              <a:t>ditranslasi</a:t>
            </a:r>
            <a:r>
              <a:rPr lang="en-US" sz="1400" dirty="0" smtClean="0"/>
              <a:t>.</a:t>
            </a:r>
          </a:p>
          <a:p>
            <a:r>
              <a:rPr lang="en-US" sz="1400" dirty="0" err="1" smtClean="0"/>
              <a:t>Tx</a:t>
            </a:r>
            <a:r>
              <a:rPr lang="en-US" sz="1400" dirty="0" smtClean="0"/>
              <a:t> = </a:t>
            </a:r>
            <a:r>
              <a:rPr lang="en-US" sz="1400" dirty="0" err="1" smtClean="0"/>
              <a:t>translasi</a:t>
            </a:r>
            <a:r>
              <a:rPr lang="en-US" sz="1400" dirty="0" smtClean="0"/>
              <a:t> vector </a:t>
            </a:r>
            <a:r>
              <a:rPr lang="en-US" sz="1400" dirty="0" err="1" smtClean="0"/>
              <a:t>sumbu</a:t>
            </a:r>
            <a:r>
              <a:rPr lang="en-US" sz="1400" dirty="0" smtClean="0"/>
              <a:t> x</a:t>
            </a:r>
          </a:p>
          <a:p>
            <a:r>
              <a:rPr lang="en-US" sz="1400" dirty="0" smtClean="0"/>
              <a:t>Ty = </a:t>
            </a:r>
            <a:r>
              <a:rPr lang="en-US" sz="1400" dirty="0" err="1" smtClean="0"/>
              <a:t>translasi</a:t>
            </a:r>
            <a:r>
              <a:rPr lang="en-US" sz="1400" dirty="0" smtClean="0"/>
              <a:t> vector </a:t>
            </a:r>
            <a:r>
              <a:rPr lang="en-US" sz="1400" dirty="0" err="1" smtClean="0"/>
              <a:t>sumbu</a:t>
            </a:r>
            <a:r>
              <a:rPr lang="en-US" sz="1400" dirty="0" smtClean="0"/>
              <a:t> y</a:t>
            </a:r>
          </a:p>
          <a:p>
            <a:r>
              <a:rPr lang="en-US" sz="1400" dirty="0" err="1" smtClean="0"/>
              <a:t>Berikut</a:t>
            </a:r>
            <a:r>
              <a:rPr lang="en-US" sz="1400" dirty="0" smtClean="0"/>
              <a:t> </a:t>
            </a:r>
            <a:r>
              <a:rPr lang="en-US" sz="1400" dirty="0" err="1" smtClean="0"/>
              <a:t>aialah</a:t>
            </a:r>
            <a:r>
              <a:rPr lang="en-US" sz="1400" dirty="0" smtClean="0"/>
              <a:t> </a:t>
            </a:r>
            <a:r>
              <a:rPr lang="en-US" sz="1400" dirty="0" err="1" smtClean="0"/>
              <a:t>contoh</a:t>
            </a:r>
            <a:r>
              <a:rPr lang="en-US" sz="1400" dirty="0" smtClean="0"/>
              <a:t> </a:t>
            </a:r>
            <a:r>
              <a:rPr lang="en-US" sz="1400" dirty="0" err="1" smtClean="0"/>
              <a:t>penggunaan</a:t>
            </a:r>
            <a:r>
              <a:rPr lang="en-US" sz="1400" dirty="0" smtClean="0"/>
              <a:t> </a:t>
            </a:r>
            <a:r>
              <a:rPr lang="en-US" sz="1400" dirty="0" err="1" smtClean="0"/>
              <a:t>translasi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aplikasi</a:t>
            </a:r>
            <a:r>
              <a:rPr lang="en-US" sz="1400" dirty="0" smtClean="0"/>
              <a:t> processing:</a:t>
            </a:r>
          </a:p>
          <a:p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menggambarkan</a:t>
            </a:r>
            <a:r>
              <a:rPr lang="en-US" sz="1400" dirty="0" smtClean="0"/>
              <a:t> </a:t>
            </a:r>
            <a:r>
              <a:rPr lang="en-US" sz="1400" dirty="0" err="1" smtClean="0"/>
              <a:t>translasi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objek</a:t>
            </a:r>
            <a:r>
              <a:rPr lang="en-US" sz="1400" dirty="0" smtClean="0"/>
              <a:t> yang </a:t>
            </a:r>
            <a:r>
              <a:rPr lang="en-US" sz="1400" dirty="0" err="1" smtClean="0"/>
              <a:t>berupa</a:t>
            </a:r>
            <a:r>
              <a:rPr lang="en-US" sz="1400" dirty="0" smtClean="0"/>
              <a:t> </a:t>
            </a:r>
            <a:r>
              <a:rPr lang="en-US" sz="1400" dirty="0" err="1" smtClean="0"/>
              <a:t>segitiga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A(10,10), B(30,10), </a:t>
            </a:r>
            <a:r>
              <a:rPr lang="en-US" sz="1400" dirty="0" err="1" smtClean="0"/>
              <a:t>dan</a:t>
            </a:r>
            <a:r>
              <a:rPr lang="en-US" sz="1400" dirty="0" smtClean="0"/>
              <a:t> C(10,30)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translation vector (10,20).</a:t>
            </a:r>
          </a:p>
          <a:p>
            <a:r>
              <a:rPr lang="en-US" sz="1400" dirty="0" err="1" smtClean="0"/>
              <a:t>Titik</a:t>
            </a:r>
            <a:r>
              <a:rPr lang="en-US" sz="1400" dirty="0" smtClean="0"/>
              <a:t> A(10,10)</a:t>
            </a:r>
          </a:p>
          <a:p>
            <a:r>
              <a:rPr lang="en-US" sz="1400" dirty="0" smtClean="0"/>
              <a:t>X’= </a:t>
            </a:r>
            <a:r>
              <a:rPr lang="en-US" sz="1400" dirty="0" err="1" smtClean="0"/>
              <a:t>x+tx</a:t>
            </a:r>
            <a:r>
              <a:rPr lang="en-US" sz="1400" dirty="0" smtClean="0"/>
              <a:t> = 10+10= 20</a:t>
            </a:r>
          </a:p>
          <a:p>
            <a:r>
              <a:rPr lang="en-US" sz="1400" dirty="0" smtClean="0"/>
              <a:t>Y’= </a:t>
            </a:r>
            <a:r>
              <a:rPr lang="en-US" sz="1400" dirty="0" err="1" smtClean="0"/>
              <a:t>y+ty</a:t>
            </a:r>
            <a:r>
              <a:rPr lang="en-US" sz="1400" dirty="0" smtClean="0"/>
              <a:t> = 10+20=30 </a:t>
            </a:r>
            <a:r>
              <a:rPr lang="en-US" sz="1400" dirty="0" err="1" smtClean="0"/>
              <a:t>kordinat</a:t>
            </a:r>
            <a:r>
              <a:rPr lang="en-US" sz="1400" dirty="0" smtClean="0"/>
              <a:t> </a:t>
            </a:r>
            <a:r>
              <a:rPr lang="en-US" sz="1400" dirty="0" err="1" smtClean="0"/>
              <a:t>baru</a:t>
            </a:r>
            <a:r>
              <a:rPr lang="en-US" sz="1400" dirty="0" smtClean="0"/>
              <a:t> A’= (20,30)</a:t>
            </a:r>
          </a:p>
          <a:p>
            <a:r>
              <a:rPr lang="en-US" sz="1400" dirty="0" err="1" smtClean="0"/>
              <a:t>Titik</a:t>
            </a:r>
            <a:r>
              <a:rPr lang="en-US" sz="1400" dirty="0" smtClean="0"/>
              <a:t> B(30,10)</a:t>
            </a:r>
          </a:p>
          <a:p>
            <a:r>
              <a:rPr lang="en-US" sz="1400" dirty="0" smtClean="0"/>
              <a:t>X’=</a:t>
            </a:r>
            <a:r>
              <a:rPr lang="en-US" sz="1400" dirty="0" err="1" smtClean="0"/>
              <a:t>x+tx</a:t>
            </a:r>
            <a:r>
              <a:rPr lang="en-US" sz="1400" dirty="0" smtClean="0"/>
              <a:t>=30+10=40</a:t>
            </a:r>
          </a:p>
          <a:p>
            <a:r>
              <a:rPr lang="en-US" sz="1400" dirty="0" smtClean="0"/>
              <a:t>Y’=</a:t>
            </a:r>
            <a:r>
              <a:rPr lang="en-US" sz="1400" dirty="0" err="1" smtClean="0"/>
              <a:t>y+ty</a:t>
            </a:r>
            <a:r>
              <a:rPr lang="en-US" sz="1400" dirty="0" smtClean="0"/>
              <a:t>=10+20=30 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</a:t>
            </a:r>
            <a:r>
              <a:rPr lang="en-US" sz="1400" dirty="0" err="1" smtClean="0"/>
              <a:t>baru</a:t>
            </a:r>
            <a:r>
              <a:rPr lang="en-US" sz="1400" dirty="0" smtClean="0"/>
              <a:t> B’=(40,30)</a:t>
            </a:r>
          </a:p>
          <a:p>
            <a:r>
              <a:rPr lang="en-US" sz="1400" dirty="0" err="1" smtClean="0"/>
              <a:t>Titik</a:t>
            </a:r>
            <a:r>
              <a:rPr lang="en-US" sz="1400" dirty="0" smtClean="0"/>
              <a:t> C(10,30)</a:t>
            </a:r>
          </a:p>
          <a:p>
            <a:r>
              <a:rPr lang="en-US" sz="1400" dirty="0" smtClean="0"/>
              <a:t>X’=</a:t>
            </a:r>
            <a:r>
              <a:rPr lang="en-US" sz="1400" dirty="0" err="1" smtClean="0"/>
              <a:t>x+tx</a:t>
            </a:r>
            <a:r>
              <a:rPr lang="en-US" sz="1400" dirty="0" smtClean="0"/>
              <a:t>=10+10=20</a:t>
            </a:r>
          </a:p>
          <a:p>
            <a:r>
              <a:rPr lang="en-US" sz="1400" dirty="0" smtClean="0"/>
              <a:t>Y’=</a:t>
            </a:r>
            <a:r>
              <a:rPr lang="en-US" sz="1400" dirty="0" err="1" smtClean="0"/>
              <a:t>y+ty</a:t>
            </a:r>
            <a:r>
              <a:rPr lang="en-US" sz="1400" dirty="0" smtClean="0"/>
              <a:t>=30+20=50 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</a:t>
            </a:r>
            <a:r>
              <a:rPr lang="en-US" sz="1400" dirty="0" err="1" smtClean="0"/>
              <a:t>baru</a:t>
            </a:r>
            <a:r>
              <a:rPr lang="en-US" sz="1400" dirty="0" smtClean="0"/>
              <a:t> B’=(20,50)</a:t>
            </a:r>
            <a:endParaRPr lang="en-US" sz="14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Transforming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600200"/>
            <a:ext cx="320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2800" b="1" dirty="0" smtClean="0"/>
              <a:t>Translasi</a:t>
            </a:r>
            <a:endParaRPr lang="en-US" sz="2800" b="1" dirty="0" smtClean="0"/>
          </a:p>
          <a:p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0"/>
            <a:ext cx="50006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b="1" dirty="0" smtClean="0"/>
              <a:t>Model Geometri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32769" name="Rectangle 1"/>
          <p:cNvSpPr>
            <a:spLocks noChangeArrowheads="1"/>
          </p:cNvSpPr>
          <p:nvPr/>
        </p:nvSpPr>
        <p:spPr bwMode="auto">
          <a:xfrm>
            <a:off x="-304800" y="990600"/>
            <a:ext cx="9448800" cy="4385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091856" tIns="812544" rIns="787152" bIns="1777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15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 Line2D, QuadCurve2D, CubicCurve2D, Rectangle2D, RoundRectangle2D, Arc2D, dan Ellipse2D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merupakan abstract class. Masing-masing memiliki dua inner subclasses: X.Double dan X.Float, yang masing-masing menyatakan nilai koordinatnya menggunakan tipe data double atau float. Sebagai contoh, </a:t>
            </a:r>
            <a:r>
              <a:rPr kumimoji="0" lang="id-ID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Line2D.Double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dan </a:t>
            </a:r>
            <a:r>
              <a:rPr kumimoji="0" lang="id-ID" sz="20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Line2D.Float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adalah 2 sub-classes dari Line2D. Kedua class tersebut sama-sama menggambar garis, tetapi berbeda dalam representasi nilai koordinatnya. Untuk membuat</a:t>
            </a:r>
            <a:r>
              <a:rPr lang="id-ID" sz="2000" dirty="0" smtClean="0">
                <a:solidFill>
                  <a:srgbClr val="0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sebuah objek Line2D dengan tipe double, gunakan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constructor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</a:p>
          <a:p>
            <a:pPr marL="0" marR="0" lvl="0" indent="215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Line2D line = new Line2D.Double(x1, y1, x2, y2);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dirty="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Transforming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" y="990600"/>
            <a:ext cx="32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id-ID" sz="2800" b="1" dirty="0" smtClean="0"/>
              <a:t>Penskalaan</a:t>
            </a:r>
            <a:endParaRPr lang="en-US" sz="28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685800" y="1447800"/>
            <a:ext cx="7620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Transformasi</a:t>
            </a:r>
            <a:r>
              <a:rPr lang="en-US" sz="1400" dirty="0" smtClean="0"/>
              <a:t> </a:t>
            </a:r>
            <a:r>
              <a:rPr lang="en-US" sz="1400" dirty="0" err="1" smtClean="0"/>
              <a:t>skala</a:t>
            </a:r>
            <a:r>
              <a:rPr lang="en-US" sz="1400" dirty="0" smtClean="0"/>
              <a:t>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 smtClean="0"/>
              <a:t>perubahan</a:t>
            </a:r>
            <a:r>
              <a:rPr lang="en-US" sz="1400" dirty="0" smtClean="0"/>
              <a:t> </a:t>
            </a:r>
            <a:r>
              <a:rPr lang="en-US" sz="1400" dirty="0" err="1" smtClean="0"/>
              <a:t>ukuran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objek</a:t>
            </a:r>
            <a:r>
              <a:rPr lang="en-US" sz="1400" dirty="0" smtClean="0"/>
              <a:t>. 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</a:t>
            </a:r>
            <a:r>
              <a:rPr lang="en-US" sz="1400" dirty="0" err="1" smtClean="0"/>
              <a:t>baru</a:t>
            </a:r>
            <a:r>
              <a:rPr lang="en-US" sz="1400" dirty="0" smtClean="0"/>
              <a:t> </a:t>
            </a:r>
            <a:r>
              <a:rPr lang="en-US" sz="1400" dirty="0" err="1" smtClean="0"/>
              <a:t>diperoleh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melakukan</a:t>
            </a:r>
            <a:r>
              <a:rPr lang="en-US" sz="1400" dirty="0" smtClean="0"/>
              <a:t> </a:t>
            </a:r>
            <a:r>
              <a:rPr lang="en-US" sz="1400" dirty="0" err="1" smtClean="0"/>
              <a:t>perkalian</a:t>
            </a:r>
            <a:r>
              <a:rPr lang="en-US" sz="1400" dirty="0" smtClean="0"/>
              <a:t> </a:t>
            </a:r>
            <a:r>
              <a:rPr lang="en-US" sz="1400" dirty="0" err="1" smtClean="0"/>
              <a:t>nilai</a:t>
            </a:r>
            <a:r>
              <a:rPr lang="en-US" sz="1400" dirty="0" smtClean="0"/>
              <a:t> 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skala</a:t>
            </a:r>
            <a:r>
              <a:rPr lang="en-US" sz="1400" dirty="0" smtClean="0"/>
              <a:t> factor, </a:t>
            </a:r>
            <a:r>
              <a:rPr lang="en-US" sz="1400" dirty="0" err="1" smtClean="0"/>
              <a:t>yaitu</a:t>
            </a:r>
            <a:r>
              <a:rPr lang="en-US" sz="1400" dirty="0" smtClean="0"/>
              <a:t> (</a:t>
            </a:r>
            <a:r>
              <a:rPr lang="en-US" sz="1400" dirty="0" err="1" smtClean="0"/>
              <a:t>sx,sy</a:t>
            </a:r>
            <a:r>
              <a:rPr lang="en-US" sz="1400" dirty="0" smtClean="0"/>
              <a:t>) </a:t>
            </a:r>
            <a:r>
              <a:rPr lang="en-US" sz="1400" dirty="0" err="1" smtClean="0"/>
              <a:t>dimana</a:t>
            </a:r>
            <a:endParaRPr lang="en-US" sz="1400" dirty="0" smtClean="0"/>
          </a:p>
          <a:p>
            <a:r>
              <a:rPr lang="en-US" sz="1400" dirty="0" err="1" smtClean="0"/>
              <a:t>sx</a:t>
            </a:r>
            <a:r>
              <a:rPr lang="en-US" sz="1400" dirty="0" smtClean="0"/>
              <a:t> = </a:t>
            </a:r>
            <a:r>
              <a:rPr lang="en-US" sz="1400" dirty="0" err="1" smtClean="0"/>
              <a:t>skala</a:t>
            </a:r>
            <a:r>
              <a:rPr lang="en-US" sz="1400" dirty="0" smtClean="0"/>
              <a:t> factor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sumbu</a:t>
            </a:r>
            <a:r>
              <a:rPr lang="en-US" sz="1400" dirty="0" smtClean="0"/>
              <a:t> x</a:t>
            </a:r>
          </a:p>
          <a:p>
            <a:r>
              <a:rPr lang="en-US" sz="1400" dirty="0" err="1" smtClean="0"/>
              <a:t>sy</a:t>
            </a:r>
            <a:r>
              <a:rPr lang="en-US" sz="1400" dirty="0" smtClean="0"/>
              <a:t> = </a:t>
            </a:r>
            <a:r>
              <a:rPr lang="en-US" sz="1400" dirty="0" err="1" smtClean="0"/>
              <a:t>skala</a:t>
            </a:r>
            <a:r>
              <a:rPr lang="en-US" sz="1400" dirty="0" smtClean="0"/>
              <a:t> factor </a:t>
            </a:r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sumbu</a:t>
            </a:r>
            <a:r>
              <a:rPr lang="en-US" sz="1400" dirty="0" smtClean="0"/>
              <a:t> y.</a:t>
            </a:r>
          </a:p>
          <a:p>
            <a:r>
              <a:rPr lang="en-US" sz="1400" dirty="0" err="1" smtClean="0"/>
              <a:t>Koordinat</a:t>
            </a:r>
            <a:r>
              <a:rPr lang="en-US" sz="1400" dirty="0" smtClean="0"/>
              <a:t> </a:t>
            </a:r>
            <a:r>
              <a:rPr lang="en-US" sz="1400" dirty="0" err="1" smtClean="0"/>
              <a:t>baru</a:t>
            </a:r>
            <a:r>
              <a:rPr lang="en-US" sz="1400" dirty="0" smtClean="0"/>
              <a:t> </a:t>
            </a:r>
            <a:r>
              <a:rPr lang="en-US" sz="1400" dirty="0" err="1" smtClean="0"/>
              <a:t>titik</a:t>
            </a:r>
            <a:r>
              <a:rPr lang="en-US" sz="1400" dirty="0" smtClean="0"/>
              <a:t> yang </a:t>
            </a:r>
            <a:r>
              <a:rPr lang="en-US" sz="1400" dirty="0" err="1" smtClean="0"/>
              <a:t>diskala</a:t>
            </a:r>
            <a:r>
              <a:rPr lang="en-US" sz="1400" dirty="0" smtClean="0"/>
              <a:t> </a:t>
            </a:r>
            <a:r>
              <a:rPr lang="en-US" sz="1400" dirty="0" err="1" smtClean="0"/>
              <a:t>dapat</a:t>
            </a:r>
            <a:endParaRPr lang="en-US" sz="1400" dirty="0" smtClean="0"/>
          </a:p>
          <a:p>
            <a:r>
              <a:rPr lang="en-US" sz="1400" dirty="0" err="1" smtClean="0"/>
              <a:t>diperoleh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endParaRPr lang="en-US" sz="1400" dirty="0" smtClean="0"/>
          </a:p>
          <a:p>
            <a:r>
              <a:rPr lang="en-US" sz="1400" dirty="0" smtClean="0"/>
              <a:t>x’ = x . </a:t>
            </a:r>
            <a:r>
              <a:rPr lang="en-US" sz="1400" dirty="0" err="1" smtClean="0"/>
              <a:t>sx</a:t>
            </a:r>
            <a:endParaRPr lang="en-US" sz="1400" dirty="0" smtClean="0"/>
          </a:p>
          <a:p>
            <a:r>
              <a:rPr lang="en-US" sz="1400" dirty="0" smtClean="0"/>
              <a:t>y’ = y . </a:t>
            </a:r>
            <a:r>
              <a:rPr lang="en-US" sz="1400" dirty="0" err="1" smtClean="0"/>
              <a:t>sy</a:t>
            </a:r>
            <a:endParaRPr lang="en-US" sz="1400" dirty="0" smtClean="0"/>
          </a:p>
          <a:p>
            <a:r>
              <a:rPr lang="en-US" sz="1400" dirty="0" err="1" smtClean="0"/>
              <a:t>Berikut</a:t>
            </a:r>
            <a:r>
              <a:rPr lang="en-US" sz="1400" dirty="0" smtClean="0"/>
              <a:t> </a:t>
            </a:r>
            <a:r>
              <a:rPr lang="en-US" sz="1400" dirty="0" err="1" smtClean="0"/>
              <a:t>aialah</a:t>
            </a:r>
            <a:r>
              <a:rPr lang="en-US" sz="1400" dirty="0" smtClean="0"/>
              <a:t> </a:t>
            </a:r>
            <a:r>
              <a:rPr lang="en-US" sz="1400" dirty="0" err="1" smtClean="0"/>
              <a:t>contoh</a:t>
            </a:r>
            <a:r>
              <a:rPr lang="en-US" sz="1400" dirty="0" smtClean="0"/>
              <a:t> </a:t>
            </a:r>
            <a:r>
              <a:rPr lang="en-US" sz="1400" dirty="0" err="1" smtClean="0"/>
              <a:t>penggunaan</a:t>
            </a:r>
            <a:r>
              <a:rPr lang="en-US" sz="1400" dirty="0" smtClean="0"/>
              <a:t> </a:t>
            </a:r>
            <a:r>
              <a:rPr lang="en-US" sz="1400" dirty="0" err="1" smtClean="0"/>
              <a:t>transformasi</a:t>
            </a:r>
            <a:r>
              <a:rPr lang="en-US" sz="1400" dirty="0" smtClean="0"/>
              <a:t> </a:t>
            </a:r>
            <a:r>
              <a:rPr lang="en-US" sz="1400" dirty="0" err="1" smtClean="0"/>
              <a:t>skala</a:t>
            </a:r>
            <a:r>
              <a:rPr lang="en-US" sz="1400" dirty="0" smtClean="0"/>
              <a:t>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aplikasi</a:t>
            </a:r>
            <a:r>
              <a:rPr lang="en-US" sz="1400" dirty="0" smtClean="0"/>
              <a:t> processing:</a:t>
            </a:r>
          </a:p>
          <a:p>
            <a:r>
              <a:rPr lang="en-US" sz="1400" dirty="0" err="1" smtClean="0"/>
              <a:t>Untuk</a:t>
            </a:r>
            <a:r>
              <a:rPr lang="en-US" sz="1400" dirty="0" smtClean="0"/>
              <a:t> </a:t>
            </a:r>
            <a:r>
              <a:rPr lang="en-US" sz="1400" dirty="0" err="1" smtClean="0"/>
              <a:t>menggambarkan</a:t>
            </a:r>
            <a:r>
              <a:rPr lang="en-US" sz="1400" dirty="0" smtClean="0"/>
              <a:t> </a:t>
            </a:r>
            <a:r>
              <a:rPr lang="en-US" sz="1400" dirty="0" err="1" smtClean="0"/>
              <a:t>skala</a:t>
            </a:r>
            <a:r>
              <a:rPr lang="en-US" sz="1400" dirty="0" smtClean="0"/>
              <a:t> </a:t>
            </a:r>
            <a:r>
              <a:rPr lang="en-US" sz="1400" dirty="0" err="1" smtClean="0"/>
              <a:t>suatu</a:t>
            </a:r>
            <a:r>
              <a:rPr lang="en-US" sz="1400" dirty="0" smtClean="0"/>
              <a:t> </a:t>
            </a:r>
            <a:r>
              <a:rPr lang="en-US" sz="1400" dirty="0" err="1" smtClean="0"/>
              <a:t>objek</a:t>
            </a:r>
            <a:r>
              <a:rPr lang="en-US" sz="1400" dirty="0" smtClean="0"/>
              <a:t> yang </a:t>
            </a:r>
            <a:r>
              <a:rPr lang="en-US" sz="1400" dirty="0" err="1" smtClean="0"/>
              <a:t>merupakan</a:t>
            </a:r>
            <a:r>
              <a:rPr lang="en-US" sz="1400" dirty="0" smtClean="0"/>
              <a:t> </a:t>
            </a:r>
            <a:r>
              <a:rPr lang="en-US" sz="1400" dirty="0" err="1" smtClean="0"/>
              <a:t>segi</a:t>
            </a:r>
            <a:r>
              <a:rPr lang="en-US" sz="1400" dirty="0" smtClean="0"/>
              <a:t> </a:t>
            </a:r>
            <a:r>
              <a:rPr lang="en-US" sz="1400" dirty="0" err="1" smtClean="0"/>
              <a:t>empat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koordinat</a:t>
            </a:r>
            <a:r>
              <a:rPr lang="en-US" sz="1400" dirty="0" smtClean="0"/>
              <a:t> A(10,10),</a:t>
            </a:r>
          </a:p>
          <a:p>
            <a:r>
              <a:rPr lang="en-US" sz="1400" dirty="0" smtClean="0"/>
              <a:t>B(30,10), C(30,20), D(10,20) </a:t>
            </a:r>
            <a:r>
              <a:rPr lang="en-US" sz="1400" dirty="0" err="1" smtClean="0"/>
              <a:t>diskala</a:t>
            </a:r>
            <a:r>
              <a:rPr lang="en-US" sz="1400" dirty="0" smtClean="0"/>
              <a:t>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</a:t>
            </a:r>
            <a:r>
              <a:rPr lang="en-US" sz="1400" dirty="0" err="1" smtClean="0"/>
              <a:t>skala</a:t>
            </a:r>
            <a:r>
              <a:rPr lang="en-US" sz="1400" dirty="0" smtClean="0"/>
              <a:t> factor (3,2).</a:t>
            </a:r>
          </a:p>
          <a:p>
            <a:r>
              <a:rPr lang="en-US" sz="1400" dirty="0" err="1" smtClean="0"/>
              <a:t>Koordinat</a:t>
            </a:r>
            <a:r>
              <a:rPr lang="en-US" sz="1400" dirty="0" smtClean="0"/>
              <a:t> A(10,10)</a:t>
            </a:r>
          </a:p>
          <a:p>
            <a:r>
              <a:rPr lang="en-US" sz="1400" dirty="0" smtClean="0"/>
              <a:t>X’= </a:t>
            </a:r>
            <a:r>
              <a:rPr lang="en-US" sz="1400" dirty="0" err="1" smtClean="0"/>
              <a:t>x.sx</a:t>
            </a:r>
            <a:r>
              <a:rPr lang="en-US" sz="1400" dirty="0" smtClean="0"/>
              <a:t>=10.3=30</a:t>
            </a:r>
          </a:p>
          <a:p>
            <a:r>
              <a:rPr lang="en-US" sz="1400" dirty="0" smtClean="0"/>
              <a:t>Y’= y.sy=10.2=20 A’(30,20)</a:t>
            </a:r>
          </a:p>
          <a:p>
            <a:r>
              <a:rPr lang="en-US" sz="1400" dirty="0" err="1" smtClean="0"/>
              <a:t>Koordinat</a:t>
            </a:r>
            <a:r>
              <a:rPr lang="en-US" sz="1400" dirty="0" smtClean="0"/>
              <a:t> B(30,10)</a:t>
            </a:r>
          </a:p>
          <a:p>
            <a:r>
              <a:rPr lang="en-US" sz="1400" dirty="0" smtClean="0"/>
              <a:t>X’= </a:t>
            </a:r>
            <a:r>
              <a:rPr lang="en-US" sz="1400" dirty="0" err="1" smtClean="0"/>
              <a:t>x.sx</a:t>
            </a:r>
            <a:r>
              <a:rPr lang="en-US" sz="1400" dirty="0" smtClean="0"/>
              <a:t>=30.3=90</a:t>
            </a:r>
          </a:p>
          <a:p>
            <a:r>
              <a:rPr lang="en-US" sz="1400" dirty="0" smtClean="0"/>
              <a:t>Y’= y.sy=10.2=20 B’(90,20)</a:t>
            </a:r>
          </a:p>
          <a:p>
            <a:r>
              <a:rPr lang="en-US" sz="1400" dirty="0" err="1" smtClean="0"/>
              <a:t>Koordinat</a:t>
            </a:r>
            <a:r>
              <a:rPr lang="en-US" sz="1400" dirty="0" smtClean="0"/>
              <a:t> C(30,20)</a:t>
            </a:r>
          </a:p>
          <a:p>
            <a:r>
              <a:rPr lang="en-US" sz="1400" dirty="0" smtClean="0"/>
              <a:t>X’= </a:t>
            </a:r>
            <a:r>
              <a:rPr lang="en-US" sz="1400" dirty="0" err="1" smtClean="0"/>
              <a:t>x.sx</a:t>
            </a:r>
            <a:r>
              <a:rPr lang="en-US" sz="1400" dirty="0" smtClean="0"/>
              <a:t>=30.3=90</a:t>
            </a:r>
          </a:p>
          <a:p>
            <a:r>
              <a:rPr lang="en-US" sz="1400" dirty="0" smtClean="0"/>
              <a:t>Y’= y.sy=20.2=40 B’(90,40)</a:t>
            </a:r>
          </a:p>
          <a:p>
            <a:r>
              <a:rPr lang="en-US" sz="1400" dirty="0" err="1" smtClean="0"/>
              <a:t>Koordinat</a:t>
            </a:r>
            <a:r>
              <a:rPr lang="en-US" sz="1400" dirty="0" smtClean="0"/>
              <a:t> D(10,20)</a:t>
            </a:r>
          </a:p>
          <a:p>
            <a:r>
              <a:rPr lang="en-US" sz="1400" dirty="0" smtClean="0"/>
              <a:t>X’= </a:t>
            </a:r>
            <a:r>
              <a:rPr lang="en-US" sz="1400" dirty="0" err="1" smtClean="0"/>
              <a:t>x.sx</a:t>
            </a:r>
            <a:r>
              <a:rPr lang="en-US" sz="1400" dirty="0" smtClean="0"/>
              <a:t>=10.3=30</a:t>
            </a:r>
          </a:p>
          <a:p>
            <a:r>
              <a:rPr lang="en-US" sz="1400" dirty="0" smtClean="0"/>
              <a:t>Y’= y.sy=20.2=40 B’(30,40)</a:t>
            </a:r>
            <a:endParaRPr lang="en-US" sz="1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Transforming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600200"/>
            <a:ext cx="32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id-ID" sz="2800" b="1" dirty="0" smtClean="0"/>
              <a:t>Penskalaan</a:t>
            </a:r>
            <a:endParaRPr lang="en-US" sz="2800" b="1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133600"/>
            <a:ext cx="5000625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Transforming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447800"/>
            <a:ext cx="32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id-ID" sz="2800" b="1" dirty="0" smtClean="0"/>
              <a:t>Transformasi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133600"/>
            <a:ext cx="4010025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Transforming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1371600"/>
            <a:ext cx="32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Char char="-"/>
            </a:pPr>
            <a:r>
              <a:rPr lang="id-ID" sz="2800" b="1" dirty="0" smtClean="0"/>
              <a:t>Transformasi</a:t>
            </a:r>
            <a:endParaRPr lang="en-US" sz="28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dirty="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Compositing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dirty="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Clipping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838200"/>
            <a:ext cx="2667000" cy="208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228600" y="457200"/>
            <a:ext cx="5715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import java.awt.*;</a:t>
            </a:r>
          </a:p>
          <a:p>
            <a:r>
              <a:rPr lang="en-US" sz="1200" dirty="0" smtClean="0"/>
              <a:t>import </a:t>
            </a:r>
            <a:r>
              <a:rPr lang="en-US" sz="1200" dirty="0" err="1" smtClean="0"/>
              <a:t>javax.swing</a:t>
            </a:r>
            <a:r>
              <a:rPr lang="en-US" sz="1200" dirty="0" smtClean="0"/>
              <a:t>.*;</a:t>
            </a:r>
          </a:p>
          <a:p>
            <a:r>
              <a:rPr lang="en-US" sz="1200" dirty="0" smtClean="0"/>
              <a:t>import </a:t>
            </a:r>
            <a:r>
              <a:rPr lang="en-US" sz="1200" dirty="0" err="1" smtClean="0"/>
              <a:t>java.awt.geom</a:t>
            </a:r>
            <a:r>
              <a:rPr lang="en-US" sz="1200" dirty="0" smtClean="0"/>
              <a:t>.*;</a:t>
            </a:r>
          </a:p>
          <a:p>
            <a:r>
              <a:rPr lang="en-US" sz="1200" dirty="0" smtClean="0"/>
              <a:t> public class BasicSample2D extends </a:t>
            </a:r>
            <a:r>
              <a:rPr lang="en-US" sz="1200" dirty="0" err="1" smtClean="0"/>
              <a:t>JPanel</a:t>
            </a:r>
            <a:r>
              <a:rPr lang="en-US" sz="1200" dirty="0" smtClean="0"/>
              <a:t>{</a:t>
            </a:r>
          </a:p>
          <a:p>
            <a:r>
              <a:rPr lang="en-US" sz="1200" dirty="0" smtClean="0"/>
              <a:t>    public static void main(String[] </a:t>
            </a:r>
            <a:r>
              <a:rPr lang="en-US" sz="1200" dirty="0" err="1" smtClean="0"/>
              <a:t>args</a:t>
            </a:r>
            <a:r>
              <a:rPr lang="en-US" sz="1200" dirty="0" smtClean="0"/>
              <a:t>){</a:t>
            </a:r>
          </a:p>
          <a:p>
            <a:r>
              <a:rPr lang="en-US" sz="1200" dirty="0" smtClean="0"/>
              <a:t>       </a:t>
            </a:r>
            <a:r>
              <a:rPr lang="en-US" sz="1200" dirty="0" err="1" smtClean="0"/>
              <a:t>JFrame</a:t>
            </a:r>
            <a:r>
              <a:rPr lang="en-US" sz="1200" dirty="0" smtClean="0"/>
              <a:t> f = new </a:t>
            </a:r>
            <a:r>
              <a:rPr lang="en-US" sz="1200" dirty="0" err="1" smtClean="0"/>
              <a:t>JFrame</a:t>
            </a:r>
            <a:r>
              <a:rPr lang="en-US" sz="1200" dirty="0" smtClean="0"/>
              <a:t>("Basic Sample 2D");</a:t>
            </a:r>
          </a:p>
          <a:p>
            <a:r>
              <a:rPr lang="en-US" sz="1200" dirty="0" smtClean="0"/>
              <a:t>       BasicSample2D </a:t>
            </a:r>
            <a:r>
              <a:rPr lang="en-US" sz="1200" dirty="0" err="1" smtClean="0"/>
              <a:t>bs</a:t>
            </a:r>
            <a:r>
              <a:rPr lang="en-US" sz="1200" dirty="0" smtClean="0"/>
              <a:t> = new BasicSample2D();</a:t>
            </a:r>
          </a:p>
          <a:p>
            <a:r>
              <a:rPr lang="en-US" sz="1200" dirty="0" smtClean="0"/>
              <a:t>       </a:t>
            </a:r>
            <a:r>
              <a:rPr lang="en-US" sz="1200" dirty="0" err="1" smtClean="0"/>
              <a:t>f.getContentPane</a:t>
            </a:r>
            <a:r>
              <a:rPr lang="en-US" sz="1200" dirty="0" smtClean="0"/>
              <a:t>().add("</a:t>
            </a:r>
            <a:r>
              <a:rPr lang="en-US" sz="1200" dirty="0" err="1" smtClean="0"/>
              <a:t>Center",bs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   </a:t>
            </a:r>
            <a:r>
              <a:rPr lang="en-US" sz="1200" dirty="0" err="1" smtClean="0"/>
              <a:t>f.pack</a:t>
            </a:r>
            <a:r>
              <a:rPr lang="en-US" sz="1200" dirty="0" smtClean="0"/>
              <a:t>();</a:t>
            </a:r>
          </a:p>
          <a:p>
            <a:r>
              <a:rPr lang="en-US" sz="1200" dirty="0" smtClean="0"/>
              <a:t>       </a:t>
            </a:r>
            <a:r>
              <a:rPr lang="en-US" sz="1200" dirty="0" err="1" smtClean="0"/>
              <a:t>f.setSize</a:t>
            </a:r>
            <a:r>
              <a:rPr lang="en-US" sz="1200" dirty="0" smtClean="0"/>
              <a:t>(new Dimension(300,300));</a:t>
            </a:r>
          </a:p>
          <a:p>
            <a:r>
              <a:rPr lang="en-US" sz="1200" dirty="0" smtClean="0"/>
              <a:t>       </a:t>
            </a:r>
            <a:r>
              <a:rPr lang="en-US" sz="1200" dirty="0" err="1" smtClean="0"/>
              <a:t>f.setVisible</a:t>
            </a:r>
            <a:r>
              <a:rPr lang="en-US" sz="1200" dirty="0" smtClean="0"/>
              <a:t>(true);</a:t>
            </a:r>
          </a:p>
          <a:p>
            <a:r>
              <a:rPr lang="en-US" sz="1200" dirty="0" smtClean="0"/>
              <a:t>    }   </a:t>
            </a:r>
          </a:p>
          <a:p>
            <a:r>
              <a:rPr lang="en-US" sz="1200" dirty="0" smtClean="0"/>
              <a:t>    public void </a:t>
            </a:r>
            <a:r>
              <a:rPr lang="en-US" sz="1200" dirty="0" err="1" smtClean="0"/>
              <a:t>paintComponent</a:t>
            </a:r>
            <a:r>
              <a:rPr lang="en-US" sz="1200" dirty="0" smtClean="0"/>
              <a:t>(Graphics g){</a:t>
            </a:r>
          </a:p>
          <a:p>
            <a:r>
              <a:rPr lang="en-US" sz="1200" dirty="0" smtClean="0"/>
              <a:t>        </a:t>
            </a:r>
          </a:p>
          <a:p>
            <a:r>
              <a:rPr lang="en-US" sz="1200" dirty="0" smtClean="0"/>
              <a:t>    Graphics2D g2 = (Graphics2D)g;  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GeneralPath</a:t>
            </a:r>
            <a:r>
              <a:rPr lang="en-US" sz="1200" dirty="0" smtClean="0"/>
              <a:t> path = new </a:t>
            </a:r>
            <a:r>
              <a:rPr lang="en-US" sz="1200" dirty="0" err="1" smtClean="0"/>
              <a:t>GeneralPath</a:t>
            </a:r>
            <a:r>
              <a:rPr lang="en-US" sz="1200" dirty="0" smtClean="0"/>
              <a:t>(</a:t>
            </a:r>
            <a:r>
              <a:rPr lang="en-US" sz="1200" dirty="0" err="1" smtClean="0"/>
              <a:t>GeneralPath.WIND_EVEN_ODD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path.moveTo</a:t>
            </a:r>
            <a:r>
              <a:rPr lang="en-US" sz="1200" dirty="0" smtClean="0"/>
              <a:t>(100,200);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path.quadTo</a:t>
            </a:r>
            <a:r>
              <a:rPr lang="en-US" sz="1200" dirty="0" smtClean="0"/>
              <a:t>(250,50,400,200);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path.lineTo</a:t>
            </a:r>
            <a:r>
              <a:rPr lang="en-US" sz="1200" dirty="0" smtClean="0"/>
              <a:t>(400,400);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path.quadTo</a:t>
            </a:r>
            <a:r>
              <a:rPr lang="en-US" sz="1200" dirty="0" smtClean="0"/>
              <a:t>(250,250,100,400);</a:t>
            </a:r>
          </a:p>
          <a:p>
            <a:r>
              <a:rPr lang="en-US" sz="1200" dirty="0" smtClean="0"/>
              <a:t>    </a:t>
            </a:r>
            <a:r>
              <a:rPr lang="en-US" sz="1200" dirty="0" err="1" smtClean="0"/>
              <a:t>path.closePath</a:t>
            </a:r>
            <a:r>
              <a:rPr lang="en-US" sz="1200" dirty="0" smtClean="0"/>
              <a:t>();</a:t>
            </a:r>
          </a:p>
          <a:p>
            <a:r>
              <a:rPr lang="en-US" sz="1200" dirty="0" smtClean="0"/>
              <a:t>    g2.clip(path);</a:t>
            </a:r>
          </a:p>
          <a:p>
            <a:r>
              <a:rPr lang="en-US" sz="1200" dirty="0" smtClean="0"/>
              <a:t>    g2.setColor(</a:t>
            </a:r>
            <a:r>
              <a:rPr lang="en-US" sz="1200" dirty="0" err="1" smtClean="0"/>
              <a:t>Color.black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    g2.setFont(new Font("Serif",Font.BOLD,60));</a:t>
            </a:r>
          </a:p>
          <a:p>
            <a:r>
              <a:rPr lang="en-US" sz="1200" dirty="0" smtClean="0"/>
              <a:t>    g2.drawString("</a:t>
            </a:r>
            <a:r>
              <a:rPr lang="en-US" sz="1200" dirty="0" err="1" smtClean="0"/>
              <a:t>agus</a:t>
            </a:r>
            <a:r>
              <a:rPr lang="en-US" sz="1200" dirty="0" smtClean="0"/>
              <a:t> darmawan",80,200);</a:t>
            </a:r>
          </a:p>
          <a:p>
            <a:r>
              <a:rPr lang="en-US" sz="1200" dirty="0" smtClean="0"/>
              <a:t>    g2.drawOval(50,250,400,100);</a:t>
            </a:r>
          </a:p>
          <a:p>
            <a:r>
              <a:rPr lang="en-US" sz="1200" dirty="0" smtClean="0"/>
              <a:t>    </a:t>
            </a:r>
          </a:p>
          <a:p>
            <a:r>
              <a:rPr lang="en-US" sz="1200" dirty="0" smtClean="0"/>
              <a:t>  }</a:t>
            </a:r>
          </a:p>
          <a:p>
            <a:r>
              <a:rPr lang="en-US" sz="1200" dirty="0" smtClean="0"/>
              <a:t>}</a:t>
            </a:r>
            <a:endParaRPr lang="en-US" sz="1200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143000"/>
          </a:xfrm>
        </p:spPr>
        <p:txBody>
          <a:bodyPr>
            <a:normAutofit/>
          </a:bodyPr>
          <a:lstStyle/>
          <a:p>
            <a:pPr lvl="0"/>
            <a:r>
              <a:rPr lang="en-US" sz="5400" dirty="0" smtClean="0">
                <a:solidFill>
                  <a:schemeClr val="tx1"/>
                </a:solidFill>
                <a:latin typeface="Lucida Sans Unicode" pitchFamily="34" charset="0"/>
                <a:ea typeface="Calibri" pitchFamily="34" charset="0"/>
                <a:cs typeface="Lucida Sans Unicode" pitchFamily="34" charset="0"/>
              </a:rPr>
              <a:t>Rendering Hints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/>
              <a:t>ANIMASI </a:t>
            </a:r>
            <a:r>
              <a:rPr lang="id-ID" b="1" dirty="0" smtClean="0"/>
              <a:t>Sederhana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00200"/>
            <a:ext cx="39624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524000"/>
            <a:ext cx="4314825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Class Line2D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5" name="Rectangle 4"/>
          <p:cNvSpPr/>
          <p:nvPr/>
        </p:nvSpPr>
        <p:spPr>
          <a:xfrm>
            <a:off x="457200" y="1066800"/>
            <a:ext cx="7848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dirty="0" smtClean="0"/>
              <a:t>import java.awt.*;</a:t>
            </a:r>
          </a:p>
          <a:p>
            <a:r>
              <a:rPr lang="id-ID" dirty="0" smtClean="0"/>
              <a:t>import javax.swing.*;</a:t>
            </a:r>
          </a:p>
          <a:p>
            <a:r>
              <a:rPr lang="id-ID" dirty="0" smtClean="0"/>
              <a:t>import java.awt.geom.*;</a:t>
            </a:r>
          </a:p>
          <a:p>
            <a:r>
              <a:rPr lang="id-ID" dirty="0" smtClean="0"/>
              <a:t> public class BasicSample2D extends JPanel{</a:t>
            </a:r>
          </a:p>
          <a:p>
            <a:r>
              <a:rPr lang="id-ID" dirty="0" smtClean="0"/>
              <a:t>    public static void main(String[] args){</a:t>
            </a:r>
          </a:p>
          <a:p>
            <a:r>
              <a:rPr lang="id-ID" dirty="0" smtClean="0"/>
              <a:t>       JFrame f = new JFrame("Basic Sample 2D");</a:t>
            </a:r>
          </a:p>
          <a:p>
            <a:r>
              <a:rPr lang="id-ID" dirty="0" smtClean="0"/>
              <a:t>       BasicSample2D bs = new BasicSample2D();</a:t>
            </a:r>
          </a:p>
          <a:p>
            <a:r>
              <a:rPr lang="id-ID" dirty="0" smtClean="0"/>
              <a:t>       f.getContentPane().add("Center",bs);</a:t>
            </a:r>
          </a:p>
          <a:p>
            <a:r>
              <a:rPr lang="id-ID" dirty="0" smtClean="0"/>
              <a:t>       f.pack();</a:t>
            </a:r>
          </a:p>
          <a:p>
            <a:r>
              <a:rPr lang="id-ID" dirty="0" smtClean="0"/>
              <a:t>       f.setSize(new Dimension(200,200));</a:t>
            </a:r>
          </a:p>
          <a:p>
            <a:r>
              <a:rPr lang="id-ID" dirty="0" smtClean="0"/>
              <a:t>       f.setVisible(true);</a:t>
            </a:r>
          </a:p>
          <a:p>
            <a:r>
              <a:rPr lang="id-ID" dirty="0" smtClean="0"/>
              <a:t>    }   </a:t>
            </a:r>
          </a:p>
          <a:p>
            <a:r>
              <a:rPr lang="id-ID" dirty="0" smtClean="0"/>
              <a:t>    public void paintComponent(Graphics g){</a:t>
            </a:r>
          </a:p>
          <a:p>
            <a:r>
              <a:rPr lang="id-ID" dirty="0" smtClean="0"/>
              <a:t>        // Cast Graphics to Graphics2D</a:t>
            </a:r>
          </a:p>
          <a:p>
            <a:r>
              <a:rPr lang="id-ID" dirty="0" smtClean="0"/>
              <a:t>    Graphics2D g2d = (Graphics2D)g;</a:t>
            </a:r>
          </a:p>
          <a:p>
            <a:r>
              <a:rPr lang="id-ID" dirty="0" smtClean="0"/>
              <a:t>            Shape s = new Line2D.Double(0, 0, 100, 100);</a:t>
            </a:r>
          </a:p>
          <a:p>
            <a:r>
              <a:rPr lang="id-ID" dirty="0" smtClean="0"/>
              <a:t>    g2d.draw(s); // outline</a:t>
            </a:r>
          </a:p>
          <a:p>
            <a:r>
              <a:rPr lang="id-ID" dirty="0" smtClean="0"/>
              <a:t>    //g2d.fill(s); // solid</a:t>
            </a:r>
          </a:p>
          <a:p>
            <a:r>
              <a:rPr lang="id-ID" dirty="0" smtClean="0"/>
              <a:t>    }   </a:t>
            </a:r>
          </a:p>
          <a:p>
            <a:r>
              <a:rPr lang="id-ID" dirty="0" smtClean="0"/>
              <a:t>}</a:t>
            </a:r>
            <a:endParaRPr lang="id-ID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24600" y="6858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QuadCurve2D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457200" y="1524000"/>
            <a:ext cx="74676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15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QuadCurve2D </a:t>
            </a:r>
            <a:r>
              <a:rPr kumimoji="0" lang="id-ID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merepresentasikan  sebuah quadratic curve yang didefinisikan dengan tiga buah titik kontrol. Titik pertama dan terakhir merupakan titik-titik ujung kurva. Titik kedua  biasanya  tidak  terletak  pada  kurva,  tetapi  menunjukkan  kelengkungan  kurva, seperti ditunjukkan pada gambar 3.2.</a:t>
            </a:r>
            <a:endParaRPr kumimoji="0" lang="id-ID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215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43200" y="3810000"/>
            <a:ext cx="1543050" cy="819150"/>
          </a:xfrm>
          <a:prstGeom prst="rect">
            <a:avLst/>
          </a:prstGeom>
          <a:noFill/>
        </p:spPr>
      </p:pic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457200" y="5410200"/>
            <a:ext cx="8153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98600" algn="l"/>
                <a:tab pos="2044700" algn="l"/>
                <a:tab pos="3111500" algn="l"/>
                <a:tab pos="3644900" algn="l"/>
                <a:tab pos="4470400" algn="l"/>
                <a:tab pos="5118100" algn="l"/>
              </a:tabLst>
            </a:pPr>
            <a:r>
              <a:rPr kumimoji="0" lang="id-ID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Gambar 3.2 QuadCurve2D didefinisikan dengan 3 titik kontrol</a:t>
            </a:r>
            <a:endParaRPr kumimoji="0" lang="id-ID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98600" algn="l"/>
                <a:tab pos="2044700" algn="l"/>
                <a:tab pos="3111500" algn="l"/>
                <a:tab pos="3644900" algn="l"/>
                <a:tab pos="4470400" algn="l"/>
                <a:tab pos="5118100" algn="l"/>
              </a:tabLst>
            </a:pPr>
            <a:r>
              <a:rPr kumimoji="0" lang="id-ID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Sebuah 	objek 	QuadCurve2D 	dapat 	diciptakan 	dengan 	</a:t>
            </a:r>
            <a:r>
              <a:rPr kumimoji="0" lang="id-ID" sz="16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constructor</a:t>
            </a:r>
            <a:r>
              <a:rPr kumimoji="0" lang="id-ID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:</a:t>
            </a:r>
            <a:endParaRPr kumimoji="0" lang="id-ID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498600" algn="l"/>
                <a:tab pos="2044700" algn="l"/>
                <a:tab pos="3111500" algn="l"/>
                <a:tab pos="3644900" algn="l"/>
                <a:tab pos="4470400" algn="l"/>
                <a:tab pos="5118100" algn="l"/>
              </a:tabLst>
            </a:pPr>
            <a:r>
              <a:rPr kumimoji="0" lang="id-ID" sz="1600" b="0" i="0" u="none" strike="noStrike" cap="none" normalizeH="0" baseline="0" dirty="0" smtClean="0">
                <a:ln>
                  <a:noFill/>
                </a:ln>
                <a:solidFill>
                  <a:srgbClr val="6F2F9F"/>
                </a:solidFill>
                <a:effectLst/>
                <a:latin typeface="Courier New" pitchFamily="49" charset="0"/>
                <a:ea typeface="Times New Roman" pitchFamily="18" charset="0"/>
                <a:cs typeface="Courier New" pitchFamily="49" charset="0"/>
              </a:rPr>
              <a:t>QuadCurve2D quad = new QuadCurve2D.Double(x1,y1,x2,y2,x3,y3);</a:t>
            </a:r>
            <a:endParaRPr kumimoji="0" lang="id-ID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QuadCurve2D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7" name="Rectangle 6"/>
          <p:cNvSpPr/>
          <p:nvPr/>
        </p:nvSpPr>
        <p:spPr>
          <a:xfrm>
            <a:off x="609600" y="1143000"/>
            <a:ext cx="4572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d-ID" sz="1600" dirty="0" smtClean="0"/>
              <a:t>import java.awt.*;</a:t>
            </a:r>
          </a:p>
          <a:p>
            <a:r>
              <a:rPr lang="id-ID" sz="1600" dirty="0" smtClean="0"/>
              <a:t>import javax.swing.*;</a:t>
            </a:r>
          </a:p>
          <a:p>
            <a:r>
              <a:rPr lang="id-ID" sz="1600" dirty="0" smtClean="0"/>
              <a:t>import java.awt.geom.*;</a:t>
            </a:r>
          </a:p>
          <a:p>
            <a:r>
              <a:rPr lang="id-ID" sz="1600" dirty="0" smtClean="0"/>
              <a:t> public class BasicSample2D extends JPanel{</a:t>
            </a:r>
          </a:p>
          <a:p>
            <a:r>
              <a:rPr lang="id-ID" sz="1600" dirty="0" smtClean="0"/>
              <a:t>    public static void main(String[] args){</a:t>
            </a:r>
          </a:p>
          <a:p>
            <a:r>
              <a:rPr lang="id-ID" sz="1600" dirty="0" smtClean="0"/>
              <a:t>       JFrame f = new JFrame("Basic Sample 2D");</a:t>
            </a:r>
          </a:p>
          <a:p>
            <a:r>
              <a:rPr lang="id-ID" sz="1600" dirty="0" smtClean="0"/>
              <a:t>       BasicSample2D bs = new BasicSample2D();</a:t>
            </a:r>
          </a:p>
          <a:p>
            <a:r>
              <a:rPr lang="id-ID" sz="1600" dirty="0" smtClean="0"/>
              <a:t>       f.getContentPane().add("Center",bs);</a:t>
            </a:r>
          </a:p>
          <a:p>
            <a:r>
              <a:rPr lang="id-ID" sz="1600" dirty="0" smtClean="0"/>
              <a:t>       f.pack();</a:t>
            </a:r>
          </a:p>
          <a:p>
            <a:r>
              <a:rPr lang="id-ID" sz="1600" dirty="0" smtClean="0"/>
              <a:t>       f.setSize(new Dimension(200,200));</a:t>
            </a:r>
          </a:p>
          <a:p>
            <a:r>
              <a:rPr lang="id-ID" sz="1600" dirty="0" smtClean="0"/>
              <a:t>       f.setVisible(true);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    public void paintComponent(Graphics g){</a:t>
            </a:r>
          </a:p>
          <a:p>
            <a:r>
              <a:rPr lang="id-ID" sz="1600" dirty="0" smtClean="0"/>
              <a:t>        // Cast Graphics to Graphics2D</a:t>
            </a:r>
          </a:p>
          <a:p>
            <a:r>
              <a:rPr lang="id-ID" sz="1600" dirty="0" smtClean="0"/>
              <a:t>    Graphics2D g2d = (Graphics2D)g;</a:t>
            </a:r>
          </a:p>
          <a:p>
            <a:r>
              <a:rPr lang="id-ID" sz="1600" dirty="0" smtClean="0"/>
              <a:t>        </a:t>
            </a:r>
          </a:p>
          <a:p>
            <a:r>
              <a:rPr lang="id-ID" sz="1600" dirty="0" smtClean="0"/>
              <a:t>    Shape s = new QuadCurve2D.Double(25, 50,50,0,100, 50);</a:t>
            </a:r>
          </a:p>
          <a:p>
            <a:r>
              <a:rPr lang="id-ID" sz="1600" dirty="0" smtClean="0"/>
              <a:t>    g2d.draw(s); // outline</a:t>
            </a:r>
          </a:p>
          <a:p>
            <a:r>
              <a:rPr lang="id-ID" sz="1600" dirty="0" smtClean="0"/>
              <a:t>    //g2d.fill(s); // solid</a:t>
            </a:r>
          </a:p>
          <a:p>
            <a:r>
              <a:rPr lang="id-ID" sz="1600" dirty="0" smtClean="0"/>
              <a:t>    }   </a:t>
            </a:r>
          </a:p>
          <a:p>
            <a:r>
              <a:rPr lang="id-ID" sz="1600" dirty="0" smtClean="0"/>
              <a:t>}</a:t>
            </a:r>
            <a:endParaRPr lang="id-ID" sz="16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99060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1143000"/>
          </a:xfrm>
        </p:spPr>
        <p:txBody>
          <a:bodyPr/>
          <a:lstStyle/>
          <a:p>
            <a:r>
              <a:rPr lang="id-ID" sz="5400" b="1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CubicCurve2D</a:t>
            </a:r>
            <a:endParaRPr lang="id-ID" dirty="0"/>
          </a:p>
        </p:txBody>
      </p:sp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d-ID"/>
          </a:p>
        </p:txBody>
      </p:sp>
      <p:sp>
        <p:nvSpPr>
          <p:cNvPr id="36865" name="Rectangle 1"/>
          <p:cNvSpPr>
            <a:spLocks noChangeArrowheads="1"/>
          </p:cNvSpPr>
          <p:nvPr/>
        </p:nvSpPr>
        <p:spPr bwMode="auto">
          <a:xfrm>
            <a:off x="304800" y="1447800"/>
            <a:ext cx="79248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15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CubicCurve2D  merepresentasikan  kurva 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cubic  Bezier 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yang didefinisikan  dengan  4 titik kontrol. Sama seperti </a:t>
            </a:r>
            <a:r>
              <a:rPr kumimoji="0" lang="id-ID" sz="20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quadratic curve, </a:t>
            </a: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titik kontrol pertama dan terakhir adalah titik ujung kurva. Dua titik kontrol di antaranya mendefinisikan bentuk kelengkungan kurva, dan tidak terletak pada kurva, seperti ditunjukkan pada gambar 3.3.</a:t>
            </a:r>
          </a:p>
          <a:p>
            <a:pPr marL="0" marR="0" lvl="0" indent="215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4267200"/>
            <a:ext cx="2895600" cy="1769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219200" y="5943600"/>
            <a:ext cx="66864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d-ID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Gambar 3.3 CubicCurve2D didefinisikan dengan 4 titik kontrol</a:t>
            </a:r>
            <a:endParaRPr kumimoji="0" lang="id-ID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312420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1498600" algn="l"/>
                <a:tab pos="2044700" algn="l"/>
                <a:tab pos="3111500" algn="l"/>
                <a:tab pos="3644900" algn="l"/>
                <a:tab pos="4470400" algn="l"/>
                <a:tab pos="5118100" algn="l"/>
              </a:tabLst>
            </a:pPr>
            <a:r>
              <a:rPr lang="id-ID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CubicCurve2D</a:t>
            </a:r>
            <a:r>
              <a:rPr lang="id-ID" dirty="0" smtClean="0">
                <a:solidFill>
                  <a:srgbClr val="6F2F9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 quad = new </a:t>
            </a:r>
            <a:r>
              <a:rPr lang="id-ID" dirty="0" smtClean="0">
                <a:solidFill>
                  <a:srgbClr val="000000"/>
                </a:solidFill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CubicCurve2D</a:t>
            </a:r>
            <a:r>
              <a:rPr lang="id-ID" dirty="0" smtClean="0">
                <a:solidFill>
                  <a:srgbClr val="6F2F9F"/>
                </a:solidFill>
                <a:latin typeface="Courier New" pitchFamily="49" charset="0"/>
                <a:ea typeface="Times New Roman" pitchFamily="18" charset="0"/>
                <a:cs typeface="Courier New" pitchFamily="49" charset="0"/>
              </a:rPr>
              <a:t>.Double(x1,y1,x2,y2,x3,y3,y4,y5);</a:t>
            </a:r>
            <a:endParaRPr lang="id-ID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937</TotalTime>
  <Words>4431</Words>
  <Application>Microsoft Office PowerPoint</Application>
  <PresentationFormat>On-screen Show (4:3)</PresentationFormat>
  <Paragraphs>738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Flow</vt:lpstr>
      <vt:lpstr>PEMROGRAMAN GRAFIS JAVA 2D New </vt:lpstr>
      <vt:lpstr>Java 2D</vt:lpstr>
      <vt:lpstr>Model Geometri</vt:lpstr>
      <vt:lpstr>Model Geometri</vt:lpstr>
      <vt:lpstr>Model Geometri</vt:lpstr>
      <vt:lpstr>Class Line2D</vt:lpstr>
      <vt:lpstr>QuadCurve2D</vt:lpstr>
      <vt:lpstr>QuadCurve2D</vt:lpstr>
      <vt:lpstr>CubicCurve2D</vt:lpstr>
      <vt:lpstr>CubicCurve2D</vt:lpstr>
      <vt:lpstr>Rectangle2D</vt:lpstr>
      <vt:lpstr>Rectangle2D</vt:lpstr>
      <vt:lpstr>RoundRectangle2D</vt:lpstr>
      <vt:lpstr>RoundRectangle2D</vt:lpstr>
      <vt:lpstr>Ellipse2D</vt:lpstr>
      <vt:lpstr>Ellipse2D</vt:lpstr>
      <vt:lpstr>Arc2D</vt:lpstr>
      <vt:lpstr>Arc2D</vt:lpstr>
      <vt:lpstr>Class Polygon</vt:lpstr>
      <vt:lpstr>Class Polygon</vt:lpstr>
      <vt:lpstr>Constructive Area Geometry</vt:lpstr>
      <vt:lpstr>void add(Area a)</vt:lpstr>
      <vt:lpstr>void intersect(Area a)</vt:lpstr>
      <vt:lpstr>void subtract(Area a)</vt:lpstr>
      <vt:lpstr>void exclusiveOr(Area a)</vt:lpstr>
      <vt:lpstr>General Path</vt:lpstr>
      <vt:lpstr>General Path</vt:lpstr>
      <vt:lpstr>General Path</vt:lpstr>
      <vt:lpstr>General Path</vt:lpstr>
      <vt:lpstr>PAINTING</vt:lpstr>
      <vt:lpstr>GradientPaint</vt:lpstr>
      <vt:lpstr>An cyclic linear gradient</vt:lpstr>
      <vt:lpstr>GradientPaint</vt:lpstr>
      <vt:lpstr>A cyclic linear gradient t</vt:lpstr>
      <vt:lpstr>TexturePaint</vt:lpstr>
      <vt:lpstr>TexturePaint</vt:lpstr>
      <vt:lpstr>Solid Color</vt:lpstr>
      <vt:lpstr>Solid Color</vt:lpstr>
      <vt:lpstr>Solid Color</vt:lpstr>
      <vt:lpstr>Swing Color Chooser Dialog</vt:lpstr>
      <vt:lpstr>Swing Color Chooser Dialog</vt:lpstr>
      <vt:lpstr>STROKING </vt:lpstr>
      <vt:lpstr>STROKING </vt:lpstr>
      <vt:lpstr>RENDERING &amp; ANGLE UNITS </vt:lpstr>
      <vt:lpstr>Transforming</vt:lpstr>
      <vt:lpstr>Transforming</vt:lpstr>
      <vt:lpstr>Transforming</vt:lpstr>
      <vt:lpstr>Transforming</vt:lpstr>
      <vt:lpstr>Transforming</vt:lpstr>
      <vt:lpstr>Transforming</vt:lpstr>
      <vt:lpstr>Transforming</vt:lpstr>
      <vt:lpstr>Transforming</vt:lpstr>
      <vt:lpstr>Transforming</vt:lpstr>
      <vt:lpstr>Compositing</vt:lpstr>
      <vt:lpstr>Clipping</vt:lpstr>
      <vt:lpstr>Rendering Hints</vt:lpstr>
      <vt:lpstr>ANIMASI Sederhana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PEMROGRAMAN GRAFIS JAVA 2D</dc:title>
  <dc:creator>agay</dc:creator>
  <cp:lastModifiedBy>agay</cp:lastModifiedBy>
  <cp:revision>30</cp:revision>
  <dcterms:created xsi:type="dcterms:W3CDTF">2014-11-25T13:55:03Z</dcterms:created>
  <dcterms:modified xsi:type="dcterms:W3CDTF">2015-11-23T06:18:52Z</dcterms:modified>
</cp:coreProperties>
</file>